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298" r:id="rId43"/>
    <p:sldId id="300" r:id="rId44"/>
    <p:sldId id="301" r:id="rId45"/>
    <p:sldId id="302" r:id="rId46"/>
    <p:sldId id="303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20" r:id="rId62"/>
    <p:sldId id="321" r:id="rId63"/>
    <p:sldId id="322" r:id="rId64"/>
    <p:sldId id="323" r:id="rId65"/>
    <p:sldId id="324" r:id="rId66"/>
    <p:sldId id="325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19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4" r:id="rId95"/>
    <p:sldId id="353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7626" autoAdjust="0"/>
  </p:normalViewPr>
  <p:slideViewPr>
    <p:cSldViewPr>
      <p:cViewPr varScale="1">
        <p:scale>
          <a:sx n="103" d="100"/>
          <a:sy n="103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1417A-7EA6-48AB-A68A-F378B2BA54E9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C579D-4493-4700-AC91-392A6B6D0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the introduction presentation, please remain in your seats. We will begin the pre test shortly.  Do you have any questions regarding the information about the program or pre/post test instructions.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bg1"/>
                </a:solidFill>
                <a:latin typeface="Arial Narrow" pitchFamily="34" charset="0"/>
              </a:defRPr>
            </a:lvl2pPr>
            <a:lvl3pPr>
              <a:defRPr>
                <a:solidFill>
                  <a:schemeClr val="bg1"/>
                </a:solidFill>
                <a:latin typeface="Arial Narrow" pitchFamily="34" charset="0"/>
              </a:defRPr>
            </a:lvl3pPr>
            <a:lvl4pPr>
              <a:defRPr>
                <a:solidFill>
                  <a:schemeClr val="bg1"/>
                </a:solidFill>
                <a:latin typeface="Arial Narrow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A683-9177-4BAB-A8E2-141959175C4B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lt"/>
        <a:buAutoNum type="arabi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1: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Introduction 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Let </a:t>
            </a:r>
            <a:r>
              <a:rPr lang="en-US" dirty="0"/>
              <a:t>only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rain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down the storm drain. 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It </a:t>
            </a:r>
            <a:r>
              <a:rPr lang="en-US" dirty="0"/>
              <a:t>is recommended that you revisit this training program every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two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to four years for new and updated information.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Enhance, Judgment, Water</a:t>
            </a:r>
          </a:p>
          <a:p>
            <a:r>
              <a:rPr lang="en-US" dirty="0" smtClean="0"/>
              <a:t>Geology, Climate</a:t>
            </a:r>
          </a:p>
          <a:p>
            <a:r>
              <a:rPr lang="en-US" dirty="0" smtClean="0"/>
              <a:t>GI-BMP</a:t>
            </a:r>
          </a:p>
          <a:p>
            <a:r>
              <a:rPr lang="en-US" dirty="0" smtClean="0"/>
              <a:t>Four, Promote</a:t>
            </a:r>
          </a:p>
          <a:p>
            <a:r>
              <a:rPr lang="en-US" dirty="0" smtClean="0"/>
              <a:t>Appropriate, Fertilizer, Irrigation and IPM</a:t>
            </a:r>
          </a:p>
          <a:p>
            <a:r>
              <a:rPr lang="en-US" dirty="0" smtClean="0"/>
              <a:t>Leading, Educating</a:t>
            </a:r>
          </a:p>
          <a:p>
            <a:r>
              <a:rPr lang="en-US" dirty="0" smtClean="0"/>
              <a:t>Turfgrass, Landscape</a:t>
            </a:r>
          </a:p>
          <a:p>
            <a:r>
              <a:rPr lang="en-US" dirty="0" smtClean="0"/>
              <a:t>Mechanism, Soil</a:t>
            </a:r>
          </a:p>
          <a:p>
            <a:r>
              <a:rPr lang="en-US" dirty="0" smtClean="0"/>
              <a:t>Rain</a:t>
            </a:r>
          </a:p>
          <a:p>
            <a:r>
              <a:rPr lang="en-US" dirty="0" smtClean="0"/>
              <a:t>Two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2: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Overview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Overview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Clean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Water Act authorized the U.S. Environmental Protection Agency (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EPA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) to implement pollution control programs to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protect</a:t>
            </a:r>
            <a:r>
              <a:rPr lang="en-US" u="sng" dirty="0">
                <a:solidFill>
                  <a:srgbClr val="00DA63"/>
                </a:solidFill>
              </a:rPr>
              <a:t>   </a:t>
            </a:r>
            <a:r>
              <a:rPr lang="en-US" dirty="0"/>
              <a:t>water quality.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 Water </a:t>
            </a:r>
            <a:r>
              <a:rPr lang="en-US" dirty="0"/>
              <a:t>quality standards are either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numeric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or narrative standards for a water body that will permit that water body to maintain its designated use.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Excessive </a:t>
            </a:r>
            <a:r>
              <a:rPr lang="en-US" b="1" u="sng" dirty="0">
                <a:solidFill>
                  <a:srgbClr val="00B050"/>
                </a:solidFill>
              </a:rPr>
              <a:t>  nutrient  </a:t>
            </a:r>
            <a:r>
              <a:rPr lang="en-US" dirty="0"/>
              <a:t> loading to Florida’s surface and ground waters is one of the biggest water quality issues facing our state.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Counties </a:t>
            </a:r>
            <a:r>
              <a:rPr lang="en-US" dirty="0"/>
              <a:t>and cities may adopt more </a:t>
            </a:r>
            <a:r>
              <a:rPr lang="en-US" b="1" u="sng" dirty="0">
                <a:solidFill>
                  <a:srgbClr val="00B050"/>
                </a:solidFill>
              </a:rPr>
              <a:t>  stringent  </a:t>
            </a:r>
            <a:r>
              <a:rPr lang="en-US" dirty="0"/>
              <a:t> standards than state laws mandate to address local nonpoint source pollution issues.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 .  All </a:t>
            </a:r>
            <a:r>
              <a:rPr lang="en-US" dirty="0"/>
              <a:t>urban commercial fertilizer applicators </a:t>
            </a:r>
            <a:r>
              <a:rPr lang="en-US" b="1" u="sng" dirty="0">
                <a:solidFill>
                  <a:srgbClr val="00B050"/>
                </a:solidFill>
              </a:rPr>
              <a:t>  must  </a:t>
            </a:r>
            <a:r>
              <a:rPr lang="en-US" dirty="0"/>
              <a:t> have a Limited Commercial Fertilizer Applicator Certificate (LCFAC) by 2014 to operate legally in Florida.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205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intention of this training is to </a:t>
            </a:r>
            <a:r>
              <a:rPr lang="en-US" u="sng" dirty="0">
                <a:solidFill>
                  <a:srgbClr val="00DA63"/>
                </a:solidFill>
                <a:latin typeface="Arial Narrow" pitchFamily="34" charset="0"/>
              </a:rPr>
              <a:t> </a:t>
            </a:r>
            <a:r>
              <a:rPr lang="en-US" b="1" u="sng" dirty="0">
                <a:solidFill>
                  <a:srgbClr val="00DA63"/>
                </a:solidFill>
                <a:latin typeface="Arial Narrow" pitchFamily="34" charset="0"/>
              </a:rPr>
              <a:t> enhance</a:t>
            </a:r>
            <a:r>
              <a:rPr lang="en-US" u="sng" dirty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dirty="0">
                <a:latin typeface="Arial Narrow" pitchFamily="34" charset="0"/>
              </a:rPr>
              <a:t> the professional knowledge and </a:t>
            </a:r>
            <a:r>
              <a:rPr lang="en-US" u="sng" dirty="0">
                <a:solidFill>
                  <a:srgbClr val="00DA63"/>
                </a:solidFill>
                <a:latin typeface="Arial Narrow" pitchFamily="34" charset="0"/>
              </a:rPr>
              <a:t> </a:t>
            </a:r>
            <a:r>
              <a:rPr lang="en-US" b="1" u="sng" dirty="0">
                <a:solidFill>
                  <a:srgbClr val="00DA63"/>
                </a:solidFill>
                <a:latin typeface="Arial Narrow" pitchFamily="34" charset="0"/>
              </a:rPr>
              <a:t> judgment</a:t>
            </a:r>
            <a:r>
              <a:rPr lang="en-US" u="sng" dirty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dirty="0">
                <a:latin typeface="Arial Narrow" pitchFamily="34" charset="0"/>
              </a:rPr>
              <a:t> of the green industry professional for the protection of Florida’s </a:t>
            </a:r>
            <a:r>
              <a:rPr lang="en-US" u="sng" dirty="0">
                <a:solidFill>
                  <a:srgbClr val="00DA63"/>
                </a:solidFill>
                <a:latin typeface="Arial Narrow" pitchFamily="34" charset="0"/>
              </a:rPr>
              <a:t> </a:t>
            </a:r>
            <a:r>
              <a:rPr lang="en-US" b="1" u="sng" dirty="0">
                <a:solidFill>
                  <a:srgbClr val="00DA63"/>
                </a:solidFill>
                <a:latin typeface="Arial Narrow" pitchFamily="34" charset="0"/>
              </a:rPr>
              <a:t> water  </a:t>
            </a:r>
            <a:r>
              <a:rPr lang="en-US" dirty="0">
                <a:latin typeface="Arial Narrow" pitchFamily="34" charset="0"/>
              </a:rPr>
              <a:t> and natural resources. 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Nonpoint </a:t>
            </a:r>
            <a:r>
              <a:rPr lang="en-US" dirty="0"/>
              <a:t>Source Pollution (</a:t>
            </a:r>
            <a:r>
              <a:rPr lang="en-US" b="1" u="sng" dirty="0">
                <a:solidFill>
                  <a:srgbClr val="00B050"/>
                </a:solidFill>
              </a:rPr>
              <a:t>  NPS  </a:t>
            </a:r>
            <a:r>
              <a:rPr lang="en-US" dirty="0"/>
              <a:t>) is water pollution that cannot be traced to its specific origin or </a:t>
            </a:r>
            <a:r>
              <a:rPr lang="en-US" b="1" u="sng" dirty="0">
                <a:solidFill>
                  <a:srgbClr val="00B050"/>
                </a:solidFill>
              </a:rPr>
              <a:t>  starting  </a:t>
            </a:r>
            <a:r>
              <a:rPr lang="en-US" dirty="0"/>
              <a:t> point.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An </a:t>
            </a:r>
            <a:r>
              <a:rPr lang="en-US" dirty="0"/>
              <a:t>urban </a:t>
            </a:r>
            <a:r>
              <a:rPr lang="en-US" b="1" u="sng" dirty="0">
                <a:solidFill>
                  <a:srgbClr val="00B050"/>
                </a:solidFill>
              </a:rPr>
              <a:t>  watershed  </a:t>
            </a:r>
            <a:r>
              <a:rPr lang="en-US" dirty="0"/>
              <a:t> is comprised of storm sewers that transfer stormwater from impervious surfaces to lakes and rivers.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</a:t>
            </a:r>
            <a:r>
              <a:rPr lang="en-US" b="1" u="sng" dirty="0">
                <a:solidFill>
                  <a:srgbClr val="00B050"/>
                </a:solidFill>
              </a:rPr>
              <a:t>  Impervious  </a:t>
            </a:r>
            <a:r>
              <a:rPr lang="en-US" dirty="0"/>
              <a:t> surfaces such as sidewalks, driveways, streets, rooftops or compacted soils often produce stormwater </a:t>
            </a:r>
            <a:r>
              <a:rPr lang="en-US" b="1" u="sng" dirty="0">
                <a:solidFill>
                  <a:srgbClr val="00B050"/>
                </a:solidFill>
              </a:rPr>
              <a:t>  runoff  </a:t>
            </a:r>
            <a:r>
              <a:rPr lang="en-US" dirty="0"/>
              <a:t>, excess water that flows along the ground.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</a:t>
            </a:r>
            <a:r>
              <a:rPr lang="en-US" u="sng" dirty="0">
                <a:solidFill>
                  <a:srgbClr val="00B050"/>
                </a:solidFill>
              </a:rPr>
              <a:t>  </a:t>
            </a:r>
            <a:r>
              <a:rPr lang="en-US" b="1" u="sng" dirty="0">
                <a:solidFill>
                  <a:srgbClr val="00B050"/>
                </a:solidFill>
              </a:rPr>
              <a:t>Leaching  </a:t>
            </a:r>
            <a:r>
              <a:rPr lang="en-US" dirty="0"/>
              <a:t> often refers to the loss of water-soluble plant nutrients and other landscape chemicals from the soil, due to excessive rain and irrigation.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The </a:t>
            </a:r>
            <a:r>
              <a:rPr lang="en-US" dirty="0"/>
              <a:t>acronym </a:t>
            </a:r>
            <a:r>
              <a:rPr lang="en-US" b="1" u="sng" dirty="0">
                <a:solidFill>
                  <a:srgbClr val="00B050"/>
                </a:solidFill>
              </a:rPr>
              <a:t>  FFL  </a:t>
            </a:r>
            <a:r>
              <a:rPr lang="en-US" dirty="0"/>
              <a:t> refers to Florida-Friendly Landscaping™, a quality landscape that is designed, installed and maintained according to </a:t>
            </a:r>
            <a:r>
              <a:rPr lang="en-US" b="1" u="sng" dirty="0">
                <a:solidFill>
                  <a:srgbClr val="00B050"/>
                </a:solidFill>
              </a:rPr>
              <a:t>  nine  </a:t>
            </a:r>
            <a:r>
              <a:rPr lang="en-US" dirty="0"/>
              <a:t> science-based principles that conserve and protect Florida’s water and natural resources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Clean, EPA, Protect</a:t>
            </a:r>
          </a:p>
          <a:p>
            <a:r>
              <a:rPr lang="en-US" sz="2800" dirty="0" smtClean="0"/>
              <a:t>Numeric</a:t>
            </a:r>
          </a:p>
          <a:p>
            <a:r>
              <a:rPr lang="en-US" sz="2800" dirty="0" smtClean="0"/>
              <a:t>Nutrient</a:t>
            </a:r>
          </a:p>
          <a:p>
            <a:r>
              <a:rPr lang="en-US" sz="2800" dirty="0" smtClean="0"/>
              <a:t>Stringent</a:t>
            </a:r>
          </a:p>
          <a:p>
            <a:r>
              <a:rPr lang="en-US" sz="2800" dirty="0" smtClean="0"/>
              <a:t>Must</a:t>
            </a:r>
          </a:p>
          <a:p>
            <a:r>
              <a:rPr lang="en-US" sz="2800" dirty="0" smtClean="0"/>
              <a:t>NPS, Starting</a:t>
            </a:r>
          </a:p>
          <a:p>
            <a:r>
              <a:rPr lang="en-US" sz="2800" dirty="0" smtClean="0"/>
              <a:t>Watershed</a:t>
            </a:r>
          </a:p>
          <a:p>
            <a:r>
              <a:rPr lang="en-US" sz="2800" dirty="0" smtClean="0"/>
              <a:t>Impervious, Runoff</a:t>
            </a:r>
          </a:p>
          <a:p>
            <a:r>
              <a:rPr lang="en-US" sz="2800" dirty="0" smtClean="0"/>
              <a:t>Leaching</a:t>
            </a:r>
          </a:p>
          <a:p>
            <a:r>
              <a:rPr lang="en-US" sz="2800" dirty="0" smtClean="0"/>
              <a:t>FFL, Nine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3: Lawn and Landscape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b="1" u="sng" dirty="0">
                <a:solidFill>
                  <a:srgbClr val="00B050"/>
                </a:solidFill>
              </a:rPr>
              <a:t>  dense  </a:t>
            </a:r>
            <a:r>
              <a:rPr lang="en-US" dirty="0"/>
              <a:t> root and shoot system of healthy turfgrass provides a natural “water filter” that removes contaminants and reduces effects of urban nonpoint source pollution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</a:t>
            </a:r>
            <a:r>
              <a:rPr lang="en-US" b="1" u="sng" dirty="0">
                <a:solidFill>
                  <a:srgbClr val="00B050"/>
                </a:solidFill>
              </a:rPr>
              <a:t>  St. Augustinegrass  </a:t>
            </a:r>
            <a:r>
              <a:rPr lang="en-US" dirty="0"/>
              <a:t> has good tolerance to salts in coastal and reclaimed water irrigation areas and tolerates a wide range of pH soils, making it the most adaptable and widely used turfgrass in Florida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2.   Many of Florida’s water resources are particularly susceptible to pollution because of the state’s unique </a:t>
            </a:r>
            <a:r>
              <a:rPr lang="en-US" u="sng" dirty="0" smtClean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b="1" u="sng" dirty="0" smtClean="0">
                <a:solidFill>
                  <a:srgbClr val="00DA63"/>
                </a:solidFill>
                <a:latin typeface="Arial Narrow" pitchFamily="34" charset="0"/>
              </a:rPr>
              <a:t>geology</a:t>
            </a:r>
            <a:r>
              <a:rPr lang="en-US" u="sng" dirty="0" smtClean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dirty="0" smtClean="0">
                <a:latin typeface="Arial Narrow" pitchFamily="34" charset="0"/>
              </a:rPr>
              <a:t> and </a:t>
            </a:r>
            <a:r>
              <a:rPr lang="en-US" u="sng" dirty="0" smtClean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b="1" u="sng" dirty="0" smtClean="0">
                <a:solidFill>
                  <a:srgbClr val="00DA63"/>
                </a:solidFill>
                <a:latin typeface="Arial Narrow" pitchFamily="34" charset="0"/>
              </a:rPr>
              <a:t>climate</a:t>
            </a:r>
            <a:r>
              <a:rPr lang="en-US" u="sng" dirty="0" smtClean="0">
                <a:solidFill>
                  <a:srgbClr val="00DA63"/>
                </a:solidFill>
                <a:latin typeface="Arial Narrow" pitchFamily="34" charset="0"/>
              </a:rPr>
              <a:t>  </a:t>
            </a:r>
            <a:r>
              <a:rPr lang="en-US" dirty="0" smtClean="0">
                <a:solidFill>
                  <a:srgbClr val="00DA63"/>
                </a:solidFill>
                <a:latin typeface="Arial Narrow" pitchFamily="34" charset="0"/>
              </a:rPr>
              <a:t>.  </a:t>
            </a:r>
            <a:endParaRPr lang="en-US" dirty="0">
              <a:solidFill>
                <a:srgbClr val="00DA63"/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There </a:t>
            </a:r>
            <a:r>
              <a:rPr lang="en-US" dirty="0"/>
              <a:t>are several </a:t>
            </a:r>
            <a:r>
              <a:rPr lang="en-US" b="1" u="sng" dirty="0">
                <a:solidFill>
                  <a:srgbClr val="00B050"/>
                </a:solidFill>
              </a:rPr>
              <a:t>  disadvantages  </a:t>
            </a:r>
            <a:r>
              <a:rPr lang="en-US" dirty="0"/>
              <a:t> to St. Augustinegrass. It will not stay green without supplemental water during times of drought, it has poor wear tolerance and it accumulates </a:t>
            </a:r>
            <a:r>
              <a:rPr lang="en-US" b="1" u="sng" dirty="0">
                <a:solidFill>
                  <a:srgbClr val="00B050"/>
                </a:solidFill>
              </a:rPr>
              <a:t>  thatch  </a:t>
            </a:r>
            <a:r>
              <a:rPr lang="en-US" dirty="0"/>
              <a:t>, particularly with excess nitrogen and water applications.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Compared </a:t>
            </a:r>
            <a:r>
              <a:rPr lang="en-US" dirty="0"/>
              <a:t>to St. Augustinegrass, Zoysiagrass has smaller, </a:t>
            </a:r>
            <a:r>
              <a:rPr lang="en-US" b="1" u="sng" dirty="0">
                <a:solidFill>
                  <a:srgbClr val="00B050"/>
                </a:solidFill>
              </a:rPr>
              <a:t>  finer  </a:t>
            </a:r>
            <a:r>
              <a:rPr lang="en-US" dirty="0"/>
              <a:t> leaf blades, which provide a </a:t>
            </a:r>
            <a:r>
              <a:rPr lang="en-US" b="1" u="sng" dirty="0">
                <a:solidFill>
                  <a:srgbClr val="00B050"/>
                </a:solidFill>
              </a:rPr>
              <a:t>  denser  </a:t>
            </a:r>
            <a:r>
              <a:rPr lang="en-US" dirty="0"/>
              <a:t> growth habit.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 Zoysiagrass </a:t>
            </a:r>
            <a:r>
              <a:rPr lang="en-US" dirty="0"/>
              <a:t>needs about the same amount of </a:t>
            </a:r>
            <a:r>
              <a:rPr lang="en-US" b="1" u="sng" dirty="0">
                <a:solidFill>
                  <a:srgbClr val="00B050"/>
                </a:solidFill>
              </a:rPr>
              <a:t>  water  </a:t>
            </a:r>
            <a:r>
              <a:rPr lang="en-US" dirty="0"/>
              <a:t> as St. Augustinegrass.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Bahiagrass </a:t>
            </a:r>
            <a:r>
              <a:rPr lang="en-US" dirty="0"/>
              <a:t>can be described as having </a:t>
            </a:r>
            <a:r>
              <a:rPr lang="en-US" b="1" u="sng" dirty="0">
                <a:solidFill>
                  <a:srgbClr val="00B050"/>
                </a:solidFill>
              </a:rPr>
              <a:t>  low  </a:t>
            </a:r>
            <a:r>
              <a:rPr lang="en-US" dirty="0"/>
              <a:t> maintenance inputs; it requires relatively low inputs of water, fertilizer and pesticides. It also a good choice for </a:t>
            </a:r>
            <a:r>
              <a:rPr lang="en-US" b="1" u="sng" dirty="0">
                <a:solidFill>
                  <a:srgbClr val="00B050"/>
                </a:solidFill>
              </a:rPr>
              <a:t>  non-irrigated  </a:t>
            </a:r>
            <a:r>
              <a:rPr lang="en-US" dirty="0"/>
              <a:t> grounds or large areas.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b="1" u="sng" dirty="0" smtClean="0">
                <a:solidFill>
                  <a:srgbClr val="00B050"/>
                </a:solidFill>
              </a:rPr>
              <a:t>Inappropriate</a:t>
            </a:r>
            <a:r>
              <a:rPr lang="en-US" b="1" u="sng" dirty="0">
                <a:solidFill>
                  <a:srgbClr val="00B050"/>
                </a:solidFill>
              </a:rPr>
              <a:t>  </a:t>
            </a:r>
            <a:r>
              <a:rPr lang="en-US" dirty="0"/>
              <a:t> landscape cultural practices, such as leaving </a:t>
            </a:r>
            <a:r>
              <a:rPr lang="en-US" b="1" u="sng" dirty="0">
                <a:solidFill>
                  <a:srgbClr val="00B050"/>
                </a:solidFill>
              </a:rPr>
              <a:t>  clippings   </a:t>
            </a:r>
            <a:r>
              <a:rPr lang="en-US" dirty="0"/>
              <a:t>on sidewalks, driveways and streets, results in </a:t>
            </a:r>
            <a:r>
              <a:rPr lang="en-US" b="1" u="sng" dirty="0">
                <a:solidFill>
                  <a:srgbClr val="00B050"/>
                </a:solidFill>
              </a:rPr>
              <a:t>  direct  </a:t>
            </a:r>
            <a:r>
              <a:rPr lang="en-US" dirty="0"/>
              <a:t> environmental consequences such as harming aquatic life in nearby water bodies.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Over </a:t>
            </a:r>
            <a:r>
              <a:rPr lang="en-US" dirty="0"/>
              <a:t>time, inappropriate cultural practices cause </a:t>
            </a:r>
            <a:r>
              <a:rPr lang="en-US" b="1" u="sng" dirty="0">
                <a:solidFill>
                  <a:srgbClr val="00B050"/>
                </a:solidFill>
              </a:rPr>
              <a:t>  indirect  </a:t>
            </a:r>
            <a:r>
              <a:rPr lang="en-US" dirty="0"/>
              <a:t> environmental consequences, such as erosion and </a:t>
            </a:r>
            <a:r>
              <a:rPr lang="en-US" b="1" u="sng" dirty="0">
                <a:solidFill>
                  <a:srgbClr val="00B050"/>
                </a:solidFill>
              </a:rPr>
              <a:t>  sediment  </a:t>
            </a:r>
            <a:r>
              <a:rPr lang="en-US" dirty="0"/>
              <a:t> buildup in nearby water bodies due to </a:t>
            </a:r>
            <a:r>
              <a:rPr lang="en-US" b="1" u="sng" dirty="0">
                <a:solidFill>
                  <a:srgbClr val="00B050"/>
                </a:solidFill>
              </a:rPr>
              <a:t>  loss  </a:t>
            </a:r>
            <a:r>
              <a:rPr lang="en-US" dirty="0"/>
              <a:t> of vegetative cover.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There </a:t>
            </a:r>
            <a:r>
              <a:rPr lang="en-US" dirty="0"/>
              <a:t>are two ways to manage environmental turfgrass stress: use stress-tolerant species or cultivars; use proper </a:t>
            </a:r>
            <a:r>
              <a:rPr lang="en-US" b="1" u="sng" dirty="0">
                <a:solidFill>
                  <a:srgbClr val="00B050"/>
                </a:solidFill>
              </a:rPr>
              <a:t>  cultural  </a:t>
            </a:r>
            <a:r>
              <a:rPr lang="en-US" dirty="0"/>
              <a:t> and management practices to alleviate the effects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Improper </a:t>
            </a:r>
            <a:r>
              <a:rPr lang="en-US" b="1" u="sng" dirty="0">
                <a:solidFill>
                  <a:srgbClr val="00B050"/>
                </a:solidFill>
              </a:rPr>
              <a:t>  mulching  </a:t>
            </a:r>
            <a:r>
              <a:rPr lang="en-US" dirty="0"/>
              <a:t> can cause tree decline due to lack of oxygen and trunk rot.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b="1" u="sng" dirty="0">
                <a:solidFill>
                  <a:srgbClr val="00B050"/>
                </a:solidFill>
              </a:rPr>
              <a:t>  Pruning  </a:t>
            </a:r>
            <a:r>
              <a:rPr lang="en-US" dirty="0"/>
              <a:t> should be a part of routine maintenance; however, close attention should be paid to proper timing and needs of various landscape plants.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Lawn and Landscape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Mangroves </a:t>
            </a:r>
            <a:r>
              <a:rPr lang="en-US" dirty="0"/>
              <a:t>are usually associated with </a:t>
            </a:r>
            <a:r>
              <a:rPr lang="en-US" b="1" u="sng" dirty="0">
                <a:solidFill>
                  <a:srgbClr val="00B050"/>
                </a:solidFill>
              </a:rPr>
              <a:t>  coastal  </a:t>
            </a:r>
            <a:r>
              <a:rPr lang="en-US" dirty="0"/>
              <a:t> wetlands and play a critical role in reducing flood damage by storing stormwater and releasing it slowly over time, and filtering pollutants, silt and sediment.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 The </a:t>
            </a:r>
            <a:r>
              <a:rPr lang="en-US" dirty="0"/>
              <a:t>acronym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GI-BMP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is a shortened term which refers to the Green Industries Best Management Practices.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2672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Dense</a:t>
            </a:r>
          </a:p>
          <a:p>
            <a:r>
              <a:rPr lang="en-US" sz="3000" dirty="0" smtClean="0"/>
              <a:t>St. Augustinegrass</a:t>
            </a:r>
          </a:p>
          <a:p>
            <a:r>
              <a:rPr lang="en-US" sz="3000" dirty="0" smtClean="0"/>
              <a:t>Disadvantages, Thatch</a:t>
            </a:r>
          </a:p>
          <a:p>
            <a:r>
              <a:rPr lang="en-US" sz="3000" dirty="0" smtClean="0"/>
              <a:t>Finer, Denser</a:t>
            </a:r>
          </a:p>
          <a:p>
            <a:r>
              <a:rPr lang="en-US" sz="3000" dirty="0" smtClean="0"/>
              <a:t>Water</a:t>
            </a:r>
          </a:p>
          <a:p>
            <a:r>
              <a:rPr lang="en-US" sz="3000" dirty="0" smtClean="0"/>
              <a:t>Low, Non-Irrigated</a:t>
            </a:r>
          </a:p>
          <a:p>
            <a:r>
              <a:rPr lang="en-US" sz="3000" dirty="0" smtClean="0"/>
              <a:t>Inappropriate, Clippings, Direct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447800"/>
            <a:ext cx="32004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Indirect, Sediment, Loss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Cultural 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Mulching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Pruning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Coastal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4: Irrigation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Irrigation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>
                <a:solidFill>
                  <a:srgbClr val="00DA63"/>
                </a:solidFill>
              </a:rPr>
              <a:t>  Water  </a:t>
            </a:r>
            <a:r>
              <a:rPr lang="en-US" dirty="0"/>
              <a:t> is among Florida’s most valued resources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 In </a:t>
            </a:r>
            <a:r>
              <a:rPr lang="en-US" dirty="0"/>
              <a:t>Florida, salt water intrusion and </a:t>
            </a:r>
            <a:r>
              <a:rPr lang="en-US" b="1" u="sng" dirty="0">
                <a:solidFill>
                  <a:srgbClr val="00DA63"/>
                </a:solidFill>
              </a:rPr>
              <a:t>  aquifer  </a:t>
            </a:r>
            <a:r>
              <a:rPr lang="en-US" dirty="0"/>
              <a:t> depletion are serious problems that occur in areas of high water demand.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   </a:t>
            </a:r>
            <a:r>
              <a:rPr lang="en-US" b="1" u="sng" dirty="0">
                <a:solidFill>
                  <a:srgbClr val="00DA63"/>
                </a:solidFill>
              </a:rPr>
              <a:t>  Responsible  </a:t>
            </a:r>
            <a:r>
              <a:rPr lang="en-US" dirty="0"/>
              <a:t> irrigation management reduces need for </a:t>
            </a:r>
            <a:r>
              <a:rPr lang="en-US" b="1" u="sng" dirty="0">
                <a:solidFill>
                  <a:srgbClr val="00DA63"/>
                </a:solidFill>
              </a:rPr>
              <a:t>  fertilizers  </a:t>
            </a:r>
            <a:r>
              <a:rPr lang="en-US" dirty="0"/>
              <a:t> and/or chemical treatments to landscape plants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Rain </a:t>
            </a:r>
            <a:r>
              <a:rPr lang="en-US" b="1" u="sng" dirty="0">
                <a:solidFill>
                  <a:srgbClr val="00DA63"/>
                </a:solidFill>
              </a:rPr>
              <a:t>  sensor  </a:t>
            </a:r>
            <a:r>
              <a:rPr lang="en-US" dirty="0"/>
              <a:t> switches or other shut-off devices are required by law to be maintained and operational, regardless of the age of the irrigation system.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 Proper </a:t>
            </a:r>
            <a:r>
              <a:rPr lang="en-US" b="1" u="sng" dirty="0">
                <a:solidFill>
                  <a:srgbClr val="00DA63"/>
                </a:solidFill>
              </a:rPr>
              <a:t>  design  </a:t>
            </a:r>
            <a:r>
              <a:rPr lang="en-US" dirty="0"/>
              <a:t> and installation of irrigation components optimizes their use and </a:t>
            </a:r>
            <a:r>
              <a:rPr lang="en-US" b="1" u="sng" dirty="0">
                <a:solidFill>
                  <a:srgbClr val="00DA63"/>
                </a:solidFill>
              </a:rPr>
              <a:t>  decreases  </a:t>
            </a:r>
            <a:r>
              <a:rPr lang="en-US" dirty="0"/>
              <a:t> any off-site environmental impacts.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 Water </a:t>
            </a:r>
            <a:r>
              <a:rPr lang="en-US" dirty="0"/>
              <a:t>from wastewater treatment plants is known as </a:t>
            </a:r>
            <a:r>
              <a:rPr lang="en-US" b="1" u="sng" dirty="0">
                <a:solidFill>
                  <a:srgbClr val="00DA63"/>
                </a:solidFill>
              </a:rPr>
              <a:t>  reclaimed  </a:t>
            </a:r>
            <a:r>
              <a:rPr lang="en-US" dirty="0"/>
              <a:t> wastewater.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b="1" u="sng" dirty="0">
                <a:solidFill>
                  <a:srgbClr val="00DA63"/>
                </a:solidFill>
              </a:rPr>
              <a:t>  Nutrients  </a:t>
            </a:r>
            <a:r>
              <a:rPr lang="en-US" dirty="0"/>
              <a:t> in reclaimed irrigation water may be variable, so confirm nutrient levels periodically and avoid over-irrigation and irrigation </a:t>
            </a:r>
            <a:r>
              <a:rPr lang="en-US" b="1" dirty="0">
                <a:solidFill>
                  <a:srgbClr val="00DA63"/>
                </a:solidFill>
              </a:rPr>
              <a:t>of </a:t>
            </a:r>
            <a:r>
              <a:rPr lang="en-US" b="1" u="sng" dirty="0">
                <a:solidFill>
                  <a:srgbClr val="00DA63"/>
                </a:solidFill>
              </a:rPr>
              <a:t>  non-target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areas.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This </a:t>
            </a:r>
            <a:r>
              <a:rPr lang="en-US" dirty="0"/>
              <a:t>training addresses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four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main goals to reduce nonpoint source pollution and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promote</a:t>
            </a:r>
            <a:r>
              <a:rPr lang="en-US" u="sng" dirty="0">
                <a:solidFill>
                  <a:srgbClr val="00DA63"/>
                </a:solidFill>
              </a:rPr>
              <a:t>  </a:t>
            </a:r>
            <a:r>
              <a:rPr lang="en-US" dirty="0"/>
              <a:t> plant health.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Backflow </a:t>
            </a:r>
            <a:r>
              <a:rPr lang="en-US" dirty="0"/>
              <a:t>devices must be installed to </a:t>
            </a:r>
            <a:r>
              <a:rPr lang="en-US" b="1" u="sng" dirty="0">
                <a:solidFill>
                  <a:srgbClr val="00DA63"/>
                </a:solidFill>
              </a:rPr>
              <a:t>  prevent  </a:t>
            </a:r>
            <a:r>
              <a:rPr lang="en-US" dirty="0"/>
              <a:t> contamination of potable water with nutrients and </a:t>
            </a:r>
            <a:r>
              <a:rPr lang="en-US" b="1" u="sng" dirty="0">
                <a:solidFill>
                  <a:srgbClr val="00DA63"/>
                </a:solidFill>
              </a:rPr>
              <a:t>  pesticides  </a:t>
            </a:r>
            <a:r>
              <a:rPr lang="en-US" b="1" dirty="0">
                <a:solidFill>
                  <a:srgbClr val="00DA63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 Drip </a:t>
            </a:r>
            <a:r>
              <a:rPr lang="en-US" dirty="0"/>
              <a:t>emitters are ideal when </a:t>
            </a:r>
            <a:r>
              <a:rPr lang="en-US" b="1" u="sng" dirty="0">
                <a:solidFill>
                  <a:srgbClr val="00DA63"/>
                </a:solidFill>
              </a:rPr>
              <a:t>  precision  </a:t>
            </a:r>
            <a:r>
              <a:rPr lang="en-US" dirty="0"/>
              <a:t> is desirable or for narrow strip plantings, such as along hedge rows.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b="1" u="sng" dirty="0">
                <a:solidFill>
                  <a:srgbClr val="00DA63"/>
                </a:solidFill>
              </a:rPr>
              <a:t>  Regular  </a:t>
            </a:r>
            <a:r>
              <a:rPr lang="en-US" dirty="0"/>
              <a:t> inspection of micro-irrigation devices and filters is necessary to ensure overall system function.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Irrigation </a:t>
            </a:r>
            <a:r>
              <a:rPr lang="en-US" b="1" u="sng" dirty="0">
                <a:solidFill>
                  <a:srgbClr val="00DA63"/>
                </a:solidFill>
              </a:rPr>
              <a:t>  scheduling  </a:t>
            </a:r>
            <a:r>
              <a:rPr lang="en-US" dirty="0"/>
              <a:t> is based on the water needs of particular plants in the landscape and will differ based on the plant’s ability to extract soil moisture in relation to </a:t>
            </a:r>
            <a:r>
              <a:rPr lang="en-US" b="1" u="sng" dirty="0">
                <a:solidFill>
                  <a:srgbClr val="00DA63"/>
                </a:solidFill>
              </a:rPr>
              <a:t>  root  </a:t>
            </a:r>
            <a:r>
              <a:rPr lang="en-US" dirty="0"/>
              <a:t> zone depth, and ability to tolerate reduced moisture.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b="1" u="sng" dirty="0">
                <a:solidFill>
                  <a:srgbClr val="00DA63"/>
                </a:solidFill>
              </a:rPr>
              <a:t>  Effective  </a:t>
            </a:r>
            <a:r>
              <a:rPr lang="en-US" dirty="0"/>
              <a:t> rainfall is the total rainfall, minus runoff, evaporation, and deep percolation.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13. No </a:t>
            </a:r>
            <a:r>
              <a:rPr lang="en-US" dirty="0"/>
              <a:t>more than ½ to ¾ inch of water should be applied for a </a:t>
            </a:r>
            <a:r>
              <a:rPr lang="en-US" b="1" u="sng" dirty="0">
                <a:solidFill>
                  <a:srgbClr val="00DA63"/>
                </a:solidFill>
              </a:rPr>
              <a:t>  single  </a:t>
            </a:r>
            <a:r>
              <a:rPr lang="en-US" dirty="0"/>
              <a:t> irrigation event.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14. </a:t>
            </a:r>
            <a:r>
              <a:rPr lang="en-US" b="1" u="sng" dirty="0">
                <a:solidFill>
                  <a:srgbClr val="00DA63"/>
                </a:solidFill>
              </a:rPr>
              <a:t>  Established  </a:t>
            </a:r>
            <a:r>
              <a:rPr lang="en-US" dirty="0"/>
              <a:t> drought-tolerant plants may require little or no irrigation.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Irrigation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15. </a:t>
            </a:r>
            <a:r>
              <a:rPr lang="en-US" b="1" u="sng" dirty="0">
                <a:solidFill>
                  <a:srgbClr val="00DA63"/>
                </a:solidFill>
              </a:rPr>
              <a:t>  Overwatering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can lead to increased plant disease, higher populations of plant pests, and leaching or runoff of nitrogen and phosphorus.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Water</a:t>
            </a:r>
          </a:p>
          <a:p>
            <a:r>
              <a:rPr lang="en-US" dirty="0" smtClean="0"/>
              <a:t>Aquifer</a:t>
            </a:r>
          </a:p>
          <a:p>
            <a:r>
              <a:rPr lang="en-US" dirty="0" smtClean="0"/>
              <a:t>Responsible, Fertilizers</a:t>
            </a:r>
          </a:p>
          <a:p>
            <a:r>
              <a:rPr lang="en-US" dirty="0" smtClean="0"/>
              <a:t>Sensor</a:t>
            </a:r>
          </a:p>
          <a:p>
            <a:r>
              <a:rPr lang="en-US" dirty="0" smtClean="0"/>
              <a:t>Design, Decreases </a:t>
            </a:r>
          </a:p>
          <a:p>
            <a:r>
              <a:rPr lang="en-US" dirty="0" smtClean="0"/>
              <a:t>Reclaimed</a:t>
            </a:r>
          </a:p>
          <a:p>
            <a:r>
              <a:rPr lang="en-US" dirty="0" smtClean="0"/>
              <a:t>Nutrients, Non-Target</a:t>
            </a:r>
          </a:p>
          <a:p>
            <a:r>
              <a:rPr lang="en-US" dirty="0" smtClean="0"/>
              <a:t>Prevent, Pesticides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57800" y="1295400"/>
            <a:ext cx="3505200" cy="422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Precision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Regular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Scheduling, Root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Effective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Single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Establishment</a:t>
            </a: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Overwatering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The </a:t>
            </a:r>
            <a:r>
              <a:rPr lang="en-US" dirty="0"/>
              <a:t>GI-BMP goals include reducing offsite runoff, using appropriate site design and plant selection, using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appropriate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rates and methods of applying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fertilizer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and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irrigation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>
                <a:solidFill>
                  <a:srgbClr val="00DA63"/>
                </a:solidFill>
              </a:rPr>
              <a:t>,</a:t>
            </a:r>
            <a:r>
              <a:rPr lang="en-US" dirty="0"/>
              <a:t> and using integrated pest management (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IPM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)  practices.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5: Fertilizer 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Fertilizer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b="1" u="sng" dirty="0">
                <a:solidFill>
                  <a:srgbClr val="00DA63"/>
                </a:solidFill>
              </a:rPr>
              <a:t>  fertilizer  </a:t>
            </a:r>
            <a:r>
              <a:rPr lang="en-US" dirty="0"/>
              <a:t> may contain one or more recognized plant nutrients; promote plant growth; control soil pH; or provide enrichment or other corrective measures to the soil.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 </a:t>
            </a:r>
            <a:r>
              <a:rPr lang="en-US" b="1" u="sng" dirty="0">
                <a:solidFill>
                  <a:srgbClr val="00DA63"/>
                </a:solidFill>
              </a:rPr>
              <a:t>  Urban  </a:t>
            </a:r>
            <a:r>
              <a:rPr lang="en-US" dirty="0"/>
              <a:t> soils are highly variable in nutrients and availability, so supplemental nutrients may be needed to correct or prevent nutrient deficiencies.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Plants </a:t>
            </a:r>
            <a:r>
              <a:rPr lang="en-US" dirty="0"/>
              <a:t>that have </a:t>
            </a:r>
            <a:r>
              <a:rPr lang="en-US" b="1" u="sng" dirty="0">
                <a:solidFill>
                  <a:srgbClr val="00DA63"/>
                </a:solidFill>
              </a:rPr>
              <a:t>  chronic  </a:t>
            </a:r>
            <a:r>
              <a:rPr lang="en-US" dirty="0"/>
              <a:t> deficiencies may not be suitable for the site conditions. Select plants that are better adapted.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 Do </a:t>
            </a:r>
            <a:r>
              <a:rPr lang="en-US" dirty="0"/>
              <a:t>not fertilize your lawn during the </a:t>
            </a:r>
            <a:r>
              <a:rPr lang="en-US" b="1" u="sng" dirty="0">
                <a:solidFill>
                  <a:srgbClr val="00DA63"/>
                </a:solidFill>
              </a:rPr>
              <a:t>  winter  </a:t>
            </a:r>
            <a:r>
              <a:rPr lang="en-US" dirty="0"/>
              <a:t> months if you are in a location where the lawn does not actively grow in the winter.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Fertilizer </a:t>
            </a:r>
            <a:r>
              <a:rPr lang="en-US" dirty="0"/>
              <a:t>should be applied to grass when roots and shoots are </a:t>
            </a:r>
            <a:r>
              <a:rPr lang="en-US" b="1" u="sng" dirty="0">
                <a:solidFill>
                  <a:srgbClr val="00DA63"/>
                </a:solidFill>
              </a:rPr>
              <a:t>  actively  </a:t>
            </a:r>
            <a:r>
              <a:rPr lang="en-US" dirty="0"/>
              <a:t> growing to reduce potential </a:t>
            </a:r>
            <a:r>
              <a:rPr lang="en-US" b="1" u="sng" dirty="0">
                <a:solidFill>
                  <a:srgbClr val="00DA63"/>
                </a:solidFill>
              </a:rPr>
              <a:t>  nutrient  </a:t>
            </a:r>
            <a:r>
              <a:rPr lang="en-US" dirty="0"/>
              <a:t> leaching.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 Newly </a:t>
            </a:r>
            <a:r>
              <a:rPr lang="en-US" dirty="0"/>
              <a:t>planted sod and sprigs should not be fertilized sooner than 30-60 days after </a:t>
            </a:r>
            <a:r>
              <a:rPr lang="en-US" b="1" u="sng" dirty="0">
                <a:solidFill>
                  <a:srgbClr val="00DA63"/>
                </a:solidFill>
              </a:rPr>
              <a:t>  planting  </a:t>
            </a:r>
            <a:endParaRPr lang="en-US" b="1" dirty="0">
              <a:solidFill>
                <a:srgbClr val="00DA63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 Established </a:t>
            </a:r>
            <a:r>
              <a:rPr lang="en-US" dirty="0"/>
              <a:t>woody plants in an area where turf is routinely fertilized may not require </a:t>
            </a:r>
            <a:r>
              <a:rPr lang="en-US" b="1" u="sng" dirty="0">
                <a:solidFill>
                  <a:srgbClr val="00DA63"/>
                </a:solidFill>
              </a:rPr>
              <a:t>  supplemental  </a:t>
            </a:r>
            <a:r>
              <a:rPr lang="en-US" dirty="0"/>
              <a:t> nutrients unless they show deficiency symptoms.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 A </a:t>
            </a:r>
            <a:r>
              <a:rPr lang="en-US" dirty="0"/>
              <a:t>soil analysis is a </a:t>
            </a:r>
            <a:r>
              <a:rPr lang="en-US" b="1" u="sng" dirty="0">
                <a:solidFill>
                  <a:srgbClr val="00DA63"/>
                </a:solidFill>
              </a:rPr>
              <a:t>  snapshot  </a:t>
            </a:r>
            <a:r>
              <a:rPr lang="en-US" dirty="0"/>
              <a:t> of what is present at the time of sampling.  </a:t>
            </a:r>
            <a:r>
              <a:rPr lang="en-US" b="1" u="sng" dirty="0">
                <a:solidFill>
                  <a:srgbClr val="00DA63"/>
                </a:solidFill>
              </a:rPr>
              <a:t>  Tissue  </a:t>
            </a:r>
            <a:r>
              <a:rPr lang="en-US" dirty="0"/>
              <a:t> analysis can indicate levels of certain nutrients and plant health condition.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 </a:t>
            </a:r>
            <a:r>
              <a:rPr lang="en-US" b="1" u="sng" dirty="0">
                <a:solidFill>
                  <a:srgbClr val="00DA63"/>
                </a:solidFill>
              </a:rPr>
              <a:t>  Nitrogen  </a:t>
            </a:r>
            <a:r>
              <a:rPr lang="en-US" dirty="0"/>
              <a:t> applied in excess can alter or degrade the environment.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“Protection </a:t>
            </a:r>
            <a:r>
              <a:rPr lang="en-US" dirty="0"/>
              <a:t>of water resources by the Green Industries” means that you play a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leading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role in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educating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your clients and implementing these practices.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Nitrogen </a:t>
            </a:r>
            <a:r>
              <a:rPr lang="en-US" dirty="0"/>
              <a:t>sources consist of two </a:t>
            </a:r>
            <a:r>
              <a:rPr lang="en-US" b="1" u="sng" dirty="0">
                <a:solidFill>
                  <a:srgbClr val="00DA63"/>
                </a:solidFill>
              </a:rPr>
              <a:t>  forms  </a:t>
            </a:r>
            <a:r>
              <a:rPr lang="en-US" dirty="0"/>
              <a:t>:  organic and inorganic.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Quick- </a:t>
            </a:r>
            <a:r>
              <a:rPr lang="en-US" dirty="0"/>
              <a:t>and slow-release sources of nitrogen are applied at two different </a:t>
            </a:r>
            <a:r>
              <a:rPr lang="en-US" b="1" u="sng" dirty="0">
                <a:solidFill>
                  <a:srgbClr val="00DA63"/>
                </a:solidFill>
              </a:rPr>
              <a:t>  rates  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b="1" u="sng" dirty="0">
                <a:solidFill>
                  <a:srgbClr val="00DA63"/>
                </a:solidFill>
              </a:rPr>
              <a:t>  Iron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is a micronutrient required for healthy turfgrass growth and maintenance; however, it cannot be </a:t>
            </a:r>
            <a:r>
              <a:rPr lang="en-US" b="1" u="sng" dirty="0">
                <a:solidFill>
                  <a:srgbClr val="00DA63"/>
                </a:solidFill>
              </a:rPr>
              <a:t>  substituted  </a:t>
            </a:r>
            <a:r>
              <a:rPr lang="en-US" dirty="0"/>
              <a:t> for other required nutrients such as nitrogen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13. Determining </a:t>
            </a:r>
            <a:r>
              <a:rPr lang="en-US" dirty="0"/>
              <a:t>the </a:t>
            </a:r>
            <a:r>
              <a:rPr lang="en-US" b="1" u="sng" dirty="0">
                <a:solidFill>
                  <a:srgbClr val="00DA63"/>
                </a:solidFill>
              </a:rPr>
              <a:t>  area  </a:t>
            </a:r>
            <a:r>
              <a:rPr lang="en-US" dirty="0"/>
              <a:t> of application before fertilizing saves time and money, and prevents adverse impacts on the environment.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14. Calibration </a:t>
            </a:r>
            <a:r>
              <a:rPr lang="en-US" dirty="0"/>
              <a:t>includes the </a:t>
            </a:r>
            <a:r>
              <a:rPr lang="en-US" b="1" u="sng" dirty="0">
                <a:solidFill>
                  <a:srgbClr val="00DA63"/>
                </a:solidFill>
              </a:rPr>
              <a:t>  inspection  </a:t>
            </a:r>
            <a:r>
              <a:rPr lang="en-US" dirty="0"/>
              <a:t> of application equipment to ensure it is safe, in good condition and working correctly.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Fertilizer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15. The </a:t>
            </a:r>
            <a:r>
              <a:rPr lang="en-US" dirty="0"/>
              <a:t>rate of nutrient application, particularly nitrogen, depends on a number of </a:t>
            </a:r>
            <a:r>
              <a:rPr lang="en-US" b="1" u="sng" dirty="0">
                <a:solidFill>
                  <a:srgbClr val="00DA63"/>
                </a:solidFill>
              </a:rPr>
              <a:t>  factors  </a:t>
            </a:r>
            <a:r>
              <a:rPr lang="en-US" dirty="0"/>
              <a:t>: turfgrass species, turfgrass maintenance level goals, the location, time of year, and type of fertilizer source.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Fertilizer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16. The </a:t>
            </a:r>
            <a:r>
              <a:rPr lang="en-US" b="1" u="sng" dirty="0">
                <a:solidFill>
                  <a:srgbClr val="00DA63"/>
                </a:solidFill>
              </a:rPr>
              <a:t>  ring  </a:t>
            </a:r>
            <a:r>
              <a:rPr lang="en-US" dirty="0"/>
              <a:t> of responsibility ensures that fertilizers and other lawn chemicals do not come into direct contact with water bodies or with any structure bordering water such as a sidewalk, driveway, street, canal, lake, or waterway shorelines.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Fertilizer</a:t>
            </a:r>
          </a:p>
          <a:p>
            <a:r>
              <a:rPr lang="en-US" dirty="0" smtClean="0"/>
              <a:t>Urban</a:t>
            </a:r>
          </a:p>
          <a:p>
            <a:r>
              <a:rPr lang="en-US" dirty="0" smtClean="0"/>
              <a:t>Chronic</a:t>
            </a:r>
          </a:p>
          <a:p>
            <a:r>
              <a:rPr lang="en-US" dirty="0" smtClean="0"/>
              <a:t>Winter</a:t>
            </a:r>
          </a:p>
          <a:p>
            <a:r>
              <a:rPr lang="en-US" dirty="0" smtClean="0"/>
              <a:t>Actively, Nutrient</a:t>
            </a:r>
          </a:p>
          <a:p>
            <a:r>
              <a:rPr lang="en-US" dirty="0" smtClean="0"/>
              <a:t>Planting</a:t>
            </a:r>
          </a:p>
          <a:p>
            <a:r>
              <a:rPr lang="en-US" dirty="0" smtClean="0"/>
              <a:t>Supplemental</a:t>
            </a:r>
          </a:p>
          <a:p>
            <a:r>
              <a:rPr lang="en-US" dirty="0" smtClean="0"/>
              <a:t>Snapshot, Tissue</a:t>
            </a:r>
          </a:p>
          <a:p>
            <a:r>
              <a:rPr lang="en-US" dirty="0" smtClean="0"/>
              <a:t>Nitrogen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1295400"/>
            <a:ext cx="3505200" cy="4269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Forms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Rates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Iron, Substituted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Area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Inspection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Factors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Ring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+mn-lt"/>
              </a:rPr>
              <a:t>Florida-Friendly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92D050"/>
                </a:solidFill>
                <a:latin typeface="+mj-lt"/>
              </a:rPr>
              <a:t>Best </a:t>
            </a:r>
            <a:r>
              <a:rPr lang="en-US" sz="3200" dirty="0" smtClean="0">
                <a:solidFill>
                  <a:srgbClr val="92D050"/>
                </a:solidFill>
                <a:latin typeface="+mj-lt"/>
              </a:rPr>
              <a:t>Management Practices</a:t>
            </a:r>
            <a:r>
              <a:rPr lang="en-US" sz="3200" dirty="0">
                <a:solidFill>
                  <a:srgbClr val="1BC8DF"/>
                </a:solidFill>
              </a:rPr>
              <a:t/>
            </a:r>
            <a:br>
              <a:rPr lang="en-US" sz="3200" dirty="0">
                <a:solidFill>
                  <a:srgbClr val="1BC8DF"/>
                </a:solidFill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for Protection of Water </a:t>
            </a: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Resources</a:t>
            </a:r>
            <a:br>
              <a:rPr lang="en-US" sz="2400" dirty="0" smtClean="0">
                <a:solidFill>
                  <a:srgbClr val="FFFFFF"/>
                </a:solidFill>
                <a:latin typeface="+mn-lt"/>
              </a:rPr>
            </a:br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the Green Industries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8580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Green Industries </a:t>
            </a:r>
            <a:br>
              <a:rPr lang="en-US" sz="1800" dirty="0"/>
            </a:br>
            <a:r>
              <a:rPr lang="en-US" sz="1800" dirty="0"/>
              <a:t>Best Management </a:t>
            </a:r>
            <a:r>
              <a:rPr lang="en-US" sz="1800" dirty="0" smtClean="0"/>
              <a:t>Practices</a:t>
            </a:r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Module 6: Pesticide (IPM) Review </a:t>
            </a:r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This </a:t>
            </a:r>
            <a:r>
              <a:rPr lang="en-US" dirty="0"/>
              <a:t>training program provides specific information and guidance on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turfgrass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and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landscape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 management practices. 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It is </a:t>
            </a:r>
            <a:r>
              <a:rPr lang="en-US" b="1" u="sng" dirty="0">
                <a:solidFill>
                  <a:srgbClr val="00DA63"/>
                </a:solidFill>
              </a:rPr>
              <a:t>  illegal  </a:t>
            </a:r>
            <a:r>
              <a:rPr lang="en-US" dirty="0"/>
              <a:t> to apply any pesticide commercially, for hire, to a lawn, residential site, or other structural site without a license.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 A </a:t>
            </a:r>
            <a:r>
              <a:rPr lang="en-US" dirty="0"/>
              <a:t>license for pesticide application is </a:t>
            </a:r>
            <a:r>
              <a:rPr lang="en-US" b="1" u="sng" dirty="0">
                <a:solidFill>
                  <a:srgbClr val="00DA63"/>
                </a:solidFill>
              </a:rPr>
              <a:t>  required  </a:t>
            </a:r>
            <a:r>
              <a:rPr lang="en-US" dirty="0"/>
              <a:t> from the Florida Department of Agriculture and Consumer Services (</a:t>
            </a:r>
            <a:r>
              <a:rPr lang="en-US" b="1" u="sng" dirty="0">
                <a:solidFill>
                  <a:srgbClr val="00DA63"/>
                </a:solidFill>
              </a:rPr>
              <a:t>  FDACS  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Chapter </a:t>
            </a:r>
            <a:r>
              <a:rPr lang="en-US" b="1" u="sng" dirty="0">
                <a:solidFill>
                  <a:srgbClr val="00DA63"/>
                </a:solidFill>
              </a:rPr>
              <a:t>  482  </a:t>
            </a:r>
            <a:r>
              <a:rPr lang="en-US" dirty="0"/>
              <a:t> services the commercial pest control operators, commercial landscape maintenance industry, government and private employees or owners applying pesticide products.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Chapter </a:t>
            </a:r>
            <a:r>
              <a:rPr lang="en-US" b="1" u="sng" dirty="0">
                <a:solidFill>
                  <a:srgbClr val="00DA63"/>
                </a:solidFill>
              </a:rPr>
              <a:t>  487  </a:t>
            </a:r>
            <a:r>
              <a:rPr lang="en-US" dirty="0"/>
              <a:t> services the use, purchase, and supervision of restricted-use pesticides.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 A </a:t>
            </a:r>
            <a:r>
              <a:rPr lang="en-US" b="1" u="sng" dirty="0">
                <a:solidFill>
                  <a:srgbClr val="00DA63"/>
                </a:solidFill>
              </a:rPr>
              <a:t>  pest  </a:t>
            </a:r>
            <a:r>
              <a:rPr lang="en-US" dirty="0"/>
              <a:t> is anything that competes with humans, domestic animals, or desirable plants for food or water.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  The </a:t>
            </a:r>
            <a:r>
              <a:rPr lang="en-US" dirty="0"/>
              <a:t>main goal of Integrated Pest Management (</a:t>
            </a:r>
            <a:r>
              <a:rPr lang="en-US" b="1" u="sng" dirty="0">
                <a:solidFill>
                  <a:srgbClr val="00DA63"/>
                </a:solidFill>
              </a:rPr>
              <a:t>  IPM  </a:t>
            </a:r>
            <a:r>
              <a:rPr lang="en-US" dirty="0"/>
              <a:t>) is efficient use of pesticides by using a </a:t>
            </a:r>
            <a:r>
              <a:rPr lang="en-US" b="1" u="sng" dirty="0">
                <a:solidFill>
                  <a:srgbClr val="00DA63"/>
                </a:solidFill>
              </a:rPr>
              <a:t>  combination  </a:t>
            </a:r>
            <a:r>
              <a:rPr lang="en-US" dirty="0"/>
              <a:t> of tactics to control pests.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b="1" u="sng" dirty="0">
                <a:solidFill>
                  <a:srgbClr val="00DA63"/>
                </a:solidFill>
              </a:rPr>
              <a:t>  Accurate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identification is critical to knowing if a pest is harmful and treatment is necessary..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The </a:t>
            </a:r>
            <a:r>
              <a:rPr lang="en-US" b="1" u="sng" dirty="0">
                <a:solidFill>
                  <a:srgbClr val="00DA63"/>
                </a:solidFill>
              </a:rPr>
              <a:t>  cultural  </a:t>
            </a:r>
            <a:r>
              <a:rPr lang="en-US" dirty="0"/>
              <a:t> IPM component consists of the proper selection, establishment, and maintenance, such as pruning, fertilization, and irrigation of turf and landscape plants.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 The </a:t>
            </a:r>
            <a:r>
              <a:rPr lang="en-US" b="1" u="sng" dirty="0">
                <a:solidFill>
                  <a:srgbClr val="00DA63"/>
                </a:solidFill>
              </a:rPr>
              <a:t>  physical  </a:t>
            </a:r>
            <a:r>
              <a:rPr lang="en-US" dirty="0"/>
              <a:t> or mechanical IPM component is related to the removal of dead, diseased or infested materials and debris.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The </a:t>
            </a:r>
            <a:r>
              <a:rPr lang="en-US" b="1" u="sng" dirty="0">
                <a:solidFill>
                  <a:srgbClr val="00DA63"/>
                </a:solidFill>
              </a:rPr>
              <a:t>  biological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IPM component involves the release and/or conservation of natural enemies and other beneficial organisms.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Water </a:t>
            </a:r>
            <a:r>
              <a:rPr lang="en-US" dirty="0"/>
              <a:t>is the primary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mechanism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 for the transport of dissolved chemicals through the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b="1" u="sng" dirty="0">
                <a:solidFill>
                  <a:srgbClr val="00DA63"/>
                </a:solidFill>
              </a:rPr>
              <a:t>soil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IPM </a:t>
            </a:r>
            <a:r>
              <a:rPr lang="en-US" b="1" u="sng" dirty="0">
                <a:solidFill>
                  <a:srgbClr val="00DA63"/>
                </a:solidFill>
              </a:rPr>
              <a:t>  chemical   </a:t>
            </a:r>
            <a:r>
              <a:rPr lang="en-US" dirty="0"/>
              <a:t>control includes a wide assortment of conventional, broad-spectrum pesticides and more selective, newer chemicals.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b="1" u="sng" dirty="0">
                <a:solidFill>
                  <a:srgbClr val="00DA63"/>
                </a:solidFill>
              </a:rPr>
              <a:t>  Droplet  </a:t>
            </a:r>
            <a:r>
              <a:rPr lang="en-US" dirty="0"/>
              <a:t> size and wind speed are the most important factors that influence drift.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13. Pesticide </a:t>
            </a:r>
            <a:r>
              <a:rPr lang="en-US" b="1" u="sng" dirty="0">
                <a:solidFill>
                  <a:srgbClr val="00DA63"/>
                </a:solidFill>
              </a:rPr>
              <a:t>  labeling  </a:t>
            </a:r>
            <a:r>
              <a:rPr lang="en-US" b="1" dirty="0">
                <a:solidFill>
                  <a:srgbClr val="00DA63"/>
                </a:solidFill>
              </a:rPr>
              <a:t> </a:t>
            </a:r>
            <a:r>
              <a:rPr lang="en-US" dirty="0"/>
              <a:t>contains information and instructions that users are legally required to follow.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Pesticide (IPM) </a:t>
            </a:r>
            <a:r>
              <a:rPr lang="en-US" b="1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14. To </a:t>
            </a:r>
            <a:r>
              <a:rPr lang="en-US" dirty="0"/>
              <a:t>prevent </a:t>
            </a:r>
            <a:r>
              <a:rPr lang="en-US" b="1" u="sng" dirty="0">
                <a:solidFill>
                  <a:srgbClr val="00DA63"/>
                </a:solidFill>
              </a:rPr>
              <a:t>  exposure  </a:t>
            </a:r>
            <a:r>
              <a:rPr lang="en-US" dirty="0"/>
              <a:t> to pesticides, applicators should wear protective clothing and personal protective equipment (</a:t>
            </a:r>
            <a:r>
              <a:rPr lang="en-US" b="1" u="sng" dirty="0">
                <a:solidFill>
                  <a:srgbClr val="00DA63"/>
                </a:solidFill>
              </a:rPr>
              <a:t>  PPE  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Answer Summary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Illegal</a:t>
            </a:r>
          </a:p>
          <a:p>
            <a:r>
              <a:rPr lang="en-US" dirty="0" smtClean="0"/>
              <a:t>Required, FDACS</a:t>
            </a:r>
          </a:p>
          <a:p>
            <a:r>
              <a:rPr lang="en-US" dirty="0" smtClean="0"/>
              <a:t>482</a:t>
            </a:r>
          </a:p>
          <a:p>
            <a:r>
              <a:rPr lang="en-US" dirty="0" smtClean="0"/>
              <a:t>487</a:t>
            </a:r>
          </a:p>
          <a:p>
            <a:r>
              <a:rPr lang="en-US" dirty="0" smtClean="0"/>
              <a:t>Pest</a:t>
            </a:r>
          </a:p>
          <a:p>
            <a:r>
              <a:rPr lang="en-US" dirty="0" smtClean="0"/>
              <a:t>IPM, Combination</a:t>
            </a:r>
          </a:p>
          <a:p>
            <a:r>
              <a:rPr lang="en-US" dirty="0" smtClean="0"/>
              <a:t>Accurate</a:t>
            </a:r>
          </a:p>
          <a:p>
            <a:r>
              <a:rPr lang="en-US" dirty="0" smtClean="0"/>
              <a:t>Cultural</a:t>
            </a:r>
          </a:p>
          <a:p>
            <a:r>
              <a:rPr lang="en-US" dirty="0" smtClean="0"/>
              <a:t>Physical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2362200" cy="381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Biological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Chemical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Droplet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Labeling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Exposure</a:t>
            </a: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PPE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6477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02/13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1154</Words>
  <Application>Microsoft Office PowerPoint</Application>
  <PresentationFormat>On-screen Show (4:3)</PresentationFormat>
  <Paragraphs>293</Paragraphs>
  <Slides>95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Office Theme</vt:lpstr>
      <vt:lpstr>Florida-Friendly Best Management Practices for Protection of Water Resources by the Green Industries </vt:lpstr>
      <vt:lpstr>Introduction Review</vt:lpstr>
      <vt:lpstr>Introduction Review</vt:lpstr>
      <vt:lpstr>Introduction Review</vt:lpstr>
      <vt:lpstr>Introduction Review</vt:lpstr>
      <vt:lpstr>Introduction Review</vt:lpstr>
      <vt:lpstr>Introduction Review</vt:lpstr>
      <vt:lpstr>Introduction Review</vt:lpstr>
      <vt:lpstr>Introduction Review</vt:lpstr>
      <vt:lpstr>Introduction Review</vt:lpstr>
      <vt:lpstr>Introduction Review</vt:lpstr>
      <vt:lpstr>Answer Summary</vt:lpstr>
      <vt:lpstr>Questions?</vt:lpstr>
      <vt:lpstr>Florida-Friendly Best Management Practices for Protection of Water Resources by the Green Industries </vt:lpstr>
      <vt:lpstr>Overview Review</vt:lpstr>
      <vt:lpstr>Overview Review</vt:lpstr>
      <vt:lpstr>Overview Review</vt:lpstr>
      <vt:lpstr>Overview Review</vt:lpstr>
      <vt:lpstr>Overview Review</vt:lpstr>
      <vt:lpstr>Overview Review</vt:lpstr>
      <vt:lpstr>Overview Review</vt:lpstr>
      <vt:lpstr>Overview Review</vt:lpstr>
      <vt:lpstr>Overview Review</vt:lpstr>
      <vt:lpstr>Overview Review</vt:lpstr>
      <vt:lpstr>Answer Summary</vt:lpstr>
      <vt:lpstr>Questions?</vt:lpstr>
      <vt:lpstr>Florida-Friendly Best Management Practices for Protection of Water Resources by the Green Industries 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Lawn and Landscape Review</vt:lpstr>
      <vt:lpstr>Answer Summary </vt:lpstr>
      <vt:lpstr>Questions?</vt:lpstr>
      <vt:lpstr>Florida-Friendly Best Management Practices for Protection of Water Resources by the Green Industries 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Irrigation Review</vt:lpstr>
      <vt:lpstr>Answer Summary </vt:lpstr>
      <vt:lpstr>Questions?</vt:lpstr>
      <vt:lpstr>Florida-Friendly Best Management Practices for Protection of Water Resources by the Green Industries 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Fertilizer Review</vt:lpstr>
      <vt:lpstr>Answer Summary </vt:lpstr>
      <vt:lpstr>Questions?</vt:lpstr>
      <vt:lpstr>Florida-Friendly Best Management Practices for Protection of Water Resources by the Green Industries 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Pesticide (IPM) Review</vt:lpstr>
      <vt:lpstr>Answer Summary </vt:lpstr>
      <vt:lpstr>Questions?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Review</dc:title>
  <dc:creator>Don Rainey</dc:creator>
  <cp:lastModifiedBy>Don Rainey</cp:lastModifiedBy>
  <cp:revision>7</cp:revision>
  <dcterms:created xsi:type="dcterms:W3CDTF">2013-02-08T13:30:57Z</dcterms:created>
  <dcterms:modified xsi:type="dcterms:W3CDTF">2013-02-08T15:28:47Z</dcterms:modified>
</cp:coreProperties>
</file>