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7"/>
  </p:notesMasterIdLst>
  <p:sldIdLst>
    <p:sldId id="269" r:id="rId2"/>
    <p:sldId id="257" r:id="rId3"/>
    <p:sldId id="258" r:id="rId4"/>
    <p:sldId id="259" r:id="rId5"/>
    <p:sldId id="260" r:id="rId6"/>
    <p:sldId id="261" r:id="rId7"/>
    <p:sldId id="262" r:id="rId8"/>
    <p:sldId id="263" r:id="rId9"/>
    <p:sldId id="264" r:id="rId10"/>
    <p:sldId id="265" r:id="rId11"/>
    <p:sldId id="266" r:id="rId12"/>
    <p:sldId id="268"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3" r:id="rId26"/>
    <p:sldId id="282"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9" r:id="rId42"/>
    <p:sldId id="298" r:id="rId43"/>
    <p:sldId id="300" r:id="rId44"/>
    <p:sldId id="301" r:id="rId45"/>
    <p:sldId id="302" r:id="rId46"/>
    <p:sldId id="303"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20" r:id="rId62"/>
    <p:sldId id="321" r:id="rId63"/>
    <p:sldId id="322" r:id="rId64"/>
    <p:sldId id="323" r:id="rId65"/>
    <p:sldId id="324" r:id="rId66"/>
    <p:sldId id="325" r:id="rId67"/>
    <p:sldId id="327" r:id="rId68"/>
    <p:sldId id="328" r:id="rId69"/>
    <p:sldId id="329" r:id="rId70"/>
    <p:sldId id="330" r:id="rId71"/>
    <p:sldId id="331" r:id="rId72"/>
    <p:sldId id="332" r:id="rId73"/>
    <p:sldId id="333" r:id="rId74"/>
    <p:sldId id="334" r:id="rId75"/>
    <p:sldId id="319" r:id="rId76"/>
    <p:sldId id="335" r:id="rId77"/>
    <p:sldId id="336" r:id="rId78"/>
    <p:sldId id="337" r:id="rId79"/>
    <p:sldId id="338" r:id="rId80"/>
    <p:sldId id="339" r:id="rId81"/>
    <p:sldId id="340" r:id="rId82"/>
    <p:sldId id="341" r:id="rId83"/>
    <p:sldId id="342" r:id="rId84"/>
    <p:sldId id="343" r:id="rId85"/>
    <p:sldId id="344" r:id="rId86"/>
    <p:sldId id="345" r:id="rId87"/>
    <p:sldId id="346" r:id="rId88"/>
    <p:sldId id="347" r:id="rId89"/>
    <p:sldId id="348" r:id="rId90"/>
    <p:sldId id="349" r:id="rId91"/>
    <p:sldId id="350" r:id="rId92"/>
    <p:sldId id="351" r:id="rId93"/>
    <p:sldId id="352" r:id="rId94"/>
    <p:sldId id="354" r:id="rId95"/>
    <p:sldId id="353" r:id="rId9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DA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626" autoAdjust="0"/>
  </p:normalViewPr>
  <p:slideViewPr>
    <p:cSldViewPr>
      <p:cViewPr varScale="1">
        <p:scale>
          <a:sx n="86" d="100"/>
          <a:sy n="86" d="100"/>
        </p:scale>
        <p:origin x="-220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71417A-7EA6-48AB-A68A-F378B2BA54E9}" type="datetimeFigureOut">
              <a:rPr lang="en-US" smtClean="0"/>
              <a:t>8/29/2014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1C579D-4493-4700-AC91-392A6B6D0BEA}" type="slidenum">
              <a:rPr lang="en-US" smtClean="0"/>
              <a:t>‹#›</a:t>
            </a:fld>
            <a:endParaRPr lang="en-US"/>
          </a:p>
        </p:txBody>
      </p:sp>
    </p:spTree>
    <p:extLst>
      <p:ext uri="{BB962C8B-B14F-4D97-AF65-F5344CB8AC3E}">
        <p14:creationId xmlns:p14="http://schemas.microsoft.com/office/powerpoint/2010/main" val="1953261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Direct</a:t>
            </a:r>
            <a:r>
              <a:rPr lang="en-US" baseline="0" dirty="0" smtClean="0"/>
              <a:t> everyone to their seats. </a:t>
            </a:r>
            <a:endParaRPr lang="en-US" dirty="0"/>
          </a:p>
        </p:txBody>
      </p:sp>
      <p:sp>
        <p:nvSpPr>
          <p:cNvPr id="4" name="Slide Number Placeholder 3"/>
          <p:cNvSpPr>
            <a:spLocks noGrp="1"/>
          </p:cNvSpPr>
          <p:nvPr>
            <p:ph type="sldNum" sz="quarter" idx="10"/>
          </p:nvPr>
        </p:nvSpPr>
        <p:spPr/>
        <p:txBody>
          <a:bodyPr/>
          <a:lstStyle/>
          <a:p>
            <a:fld id="{7506160F-8519-47D9-81E8-71C25B0D0782}"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Direct</a:t>
            </a:r>
            <a:r>
              <a:rPr lang="en-US" baseline="0" dirty="0" smtClean="0"/>
              <a:t> everyone to their seats. </a:t>
            </a:r>
            <a:endParaRPr lang="en-US" dirty="0"/>
          </a:p>
        </p:txBody>
      </p:sp>
      <p:sp>
        <p:nvSpPr>
          <p:cNvPr id="4" name="Slide Number Placeholder 3"/>
          <p:cNvSpPr>
            <a:spLocks noGrp="1"/>
          </p:cNvSpPr>
          <p:nvPr>
            <p:ph type="sldNum" sz="quarter" idx="10"/>
          </p:nvPr>
        </p:nvSpPr>
        <p:spPr/>
        <p:txBody>
          <a:bodyPr/>
          <a:lstStyle/>
          <a:p>
            <a:fld id="{7506160F-8519-47D9-81E8-71C25B0D0782}" type="slidenum">
              <a:rPr lang="en-US" smtClean="0"/>
              <a:pPr/>
              <a:t>60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concludes</a:t>
            </a:r>
            <a:r>
              <a:rPr lang="en-US" baseline="0" dirty="0" smtClean="0"/>
              <a:t> the introduction presentation, please remain in your seats. We will begin the pre test shortly.  Do you have any questions regarding the information about the program or pre/post test instructions.  </a:t>
            </a:r>
            <a:endParaRPr lang="en-US" dirty="0"/>
          </a:p>
        </p:txBody>
      </p:sp>
      <p:sp>
        <p:nvSpPr>
          <p:cNvPr id="4" name="Slide Number Placeholder 3"/>
          <p:cNvSpPr>
            <a:spLocks noGrp="1"/>
          </p:cNvSpPr>
          <p:nvPr>
            <p:ph type="sldNum" sz="quarter" idx="10"/>
          </p:nvPr>
        </p:nvSpPr>
        <p:spPr/>
        <p:txBody>
          <a:bodyPr/>
          <a:lstStyle/>
          <a:p>
            <a:fld id="{7506160F-8519-47D9-81E8-71C25B0D0782}" type="slidenum">
              <a:rPr lang="en-US" smtClean="0"/>
              <a:pPr/>
              <a:t>78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Direct</a:t>
            </a:r>
            <a:r>
              <a:rPr lang="en-US" baseline="0" dirty="0" smtClean="0"/>
              <a:t> everyone to their seats. </a:t>
            </a:r>
            <a:endParaRPr lang="en-US" dirty="0"/>
          </a:p>
        </p:txBody>
      </p:sp>
      <p:sp>
        <p:nvSpPr>
          <p:cNvPr id="4" name="Slide Number Placeholder 3"/>
          <p:cNvSpPr>
            <a:spLocks noGrp="1"/>
          </p:cNvSpPr>
          <p:nvPr>
            <p:ph type="sldNum" sz="quarter" idx="10"/>
          </p:nvPr>
        </p:nvSpPr>
        <p:spPr/>
        <p:txBody>
          <a:bodyPr/>
          <a:lstStyle/>
          <a:p>
            <a:fld id="{7506160F-8519-47D9-81E8-71C25B0D0782}" type="slidenum">
              <a:rPr lang="en-US" smtClean="0"/>
              <a:pPr/>
              <a:t>79</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concludes</a:t>
            </a:r>
            <a:r>
              <a:rPr lang="en-US" baseline="0" dirty="0" smtClean="0"/>
              <a:t> the introduction presentation, please remain in your seats. We will begin the pre test shortly.  Do you have any questions regarding the information about the program or pre/post test instructions.  </a:t>
            </a:r>
            <a:endParaRPr lang="en-US" dirty="0"/>
          </a:p>
        </p:txBody>
      </p:sp>
      <p:sp>
        <p:nvSpPr>
          <p:cNvPr id="4" name="Slide Number Placeholder 3"/>
          <p:cNvSpPr>
            <a:spLocks noGrp="1"/>
          </p:cNvSpPr>
          <p:nvPr>
            <p:ph type="sldNum" sz="quarter" idx="10"/>
          </p:nvPr>
        </p:nvSpPr>
        <p:spPr/>
        <p:txBody>
          <a:bodyPr/>
          <a:lstStyle/>
          <a:p>
            <a:fld id="{7506160F-8519-47D9-81E8-71C25B0D0782}" type="slidenum">
              <a:rPr lang="en-US" smtClean="0"/>
              <a:pPr/>
              <a:t>95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concludes</a:t>
            </a:r>
            <a:r>
              <a:rPr lang="en-US" baseline="0" dirty="0" smtClean="0"/>
              <a:t> the introduction presentation, please remain in your seats. We will begin the pre test shortly.  Do you have any questions regarding the information about the program or pre/post test instructions.  </a:t>
            </a:r>
            <a:endParaRPr lang="en-US" dirty="0"/>
          </a:p>
        </p:txBody>
      </p:sp>
      <p:sp>
        <p:nvSpPr>
          <p:cNvPr id="4" name="Slide Number Placeholder 3"/>
          <p:cNvSpPr>
            <a:spLocks noGrp="1"/>
          </p:cNvSpPr>
          <p:nvPr>
            <p:ph type="sldNum" sz="quarter" idx="10"/>
          </p:nvPr>
        </p:nvSpPr>
        <p:spPr/>
        <p:txBody>
          <a:bodyPr/>
          <a:lstStyle/>
          <a:p>
            <a:fld id="{7506160F-8519-47D9-81E8-71C25B0D0782}" type="slidenum">
              <a:rPr lang="en-US" smtClean="0"/>
              <a:pPr/>
              <a:t>13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Direct</a:t>
            </a:r>
            <a:r>
              <a:rPr lang="en-US" baseline="0" dirty="0" smtClean="0"/>
              <a:t> everyone to their seats. </a:t>
            </a:r>
            <a:endParaRPr lang="en-US" dirty="0"/>
          </a:p>
        </p:txBody>
      </p:sp>
      <p:sp>
        <p:nvSpPr>
          <p:cNvPr id="4" name="Slide Number Placeholder 3"/>
          <p:cNvSpPr>
            <a:spLocks noGrp="1"/>
          </p:cNvSpPr>
          <p:nvPr>
            <p:ph type="sldNum" sz="quarter" idx="10"/>
          </p:nvPr>
        </p:nvSpPr>
        <p:spPr/>
        <p:txBody>
          <a:bodyPr/>
          <a:lstStyle/>
          <a:p>
            <a:fld id="{7506160F-8519-47D9-81E8-71C25B0D0782}" type="slidenum">
              <a:rPr lang="en-US" smtClean="0"/>
              <a:pPr/>
              <a:t>14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concludes</a:t>
            </a:r>
            <a:r>
              <a:rPr lang="en-US" baseline="0" dirty="0" smtClean="0"/>
              <a:t> the introduction presentation, please remain in your seats. We will begin the pre test shortly.  Do you have any questions regarding the information about the program or pre/post test instructions.  </a:t>
            </a:r>
            <a:endParaRPr lang="en-US" dirty="0"/>
          </a:p>
        </p:txBody>
      </p:sp>
      <p:sp>
        <p:nvSpPr>
          <p:cNvPr id="4" name="Slide Number Placeholder 3"/>
          <p:cNvSpPr>
            <a:spLocks noGrp="1"/>
          </p:cNvSpPr>
          <p:nvPr>
            <p:ph type="sldNum" sz="quarter" idx="10"/>
          </p:nvPr>
        </p:nvSpPr>
        <p:spPr/>
        <p:txBody>
          <a:bodyPr/>
          <a:lstStyle/>
          <a:p>
            <a:fld id="{7506160F-8519-47D9-81E8-71C25B0D0782}" type="slidenum">
              <a:rPr lang="en-US" smtClean="0"/>
              <a:pPr/>
              <a:t>26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Direct</a:t>
            </a:r>
            <a:r>
              <a:rPr lang="en-US" baseline="0" dirty="0" smtClean="0"/>
              <a:t> everyone to their seats. </a:t>
            </a:r>
            <a:endParaRPr lang="en-US" dirty="0"/>
          </a:p>
        </p:txBody>
      </p:sp>
      <p:sp>
        <p:nvSpPr>
          <p:cNvPr id="4" name="Slide Number Placeholder 3"/>
          <p:cNvSpPr>
            <a:spLocks noGrp="1"/>
          </p:cNvSpPr>
          <p:nvPr>
            <p:ph type="sldNum" sz="quarter" idx="10"/>
          </p:nvPr>
        </p:nvSpPr>
        <p:spPr/>
        <p:txBody>
          <a:bodyPr/>
          <a:lstStyle/>
          <a:p>
            <a:fld id="{7506160F-8519-47D9-81E8-71C25B0D0782}" type="slidenum">
              <a:rPr lang="en-US" smtClean="0"/>
              <a:pPr/>
              <a:t>27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1C579D-4493-4700-AC91-392A6B6D0BEA}" type="slidenum">
              <a:rPr lang="en-US" smtClean="0"/>
              <a:t>40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concludes</a:t>
            </a:r>
            <a:r>
              <a:rPr lang="en-US" baseline="0" dirty="0" smtClean="0"/>
              <a:t> the introduction presentation, please remain in your seats. We will begin the pre test shortly.  Do you have any questions regarding the information about the program or pre/post test instructions.  </a:t>
            </a:r>
            <a:endParaRPr lang="en-US" dirty="0"/>
          </a:p>
        </p:txBody>
      </p:sp>
      <p:sp>
        <p:nvSpPr>
          <p:cNvPr id="4" name="Slide Number Placeholder 3"/>
          <p:cNvSpPr>
            <a:spLocks noGrp="1"/>
          </p:cNvSpPr>
          <p:nvPr>
            <p:ph type="sldNum" sz="quarter" idx="10"/>
          </p:nvPr>
        </p:nvSpPr>
        <p:spPr/>
        <p:txBody>
          <a:bodyPr/>
          <a:lstStyle/>
          <a:p>
            <a:fld id="{7506160F-8519-47D9-81E8-71C25B0D0782}" type="slidenum">
              <a:rPr lang="en-US" smtClean="0"/>
              <a:pPr/>
              <a:t>41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Direct</a:t>
            </a:r>
            <a:r>
              <a:rPr lang="en-US" baseline="0" dirty="0" smtClean="0"/>
              <a:t> everyone to their seats. </a:t>
            </a:r>
            <a:endParaRPr lang="en-US" dirty="0"/>
          </a:p>
        </p:txBody>
      </p:sp>
      <p:sp>
        <p:nvSpPr>
          <p:cNvPr id="4" name="Slide Number Placeholder 3"/>
          <p:cNvSpPr>
            <a:spLocks noGrp="1"/>
          </p:cNvSpPr>
          <p:nvPr>
            <p:ph type="sldNum" sz="quarter" idx="10"/>
          </p:nvPr>
        </p:nvSpPr>
        <p:spPr/>
        <p:txBody>
          <a:bodyPr/>
          <a:lstStyle/>
          <a:p>
            <a:fld id="{7506160F-8519-47D9-81E8-71C25B0D0782}" type="slidenum">
              <a:rPr lang="en-US" smtClean="0"/>
              <a:pPr/>
              <a:t>42</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concludes</a:t>
            </a:r>
            <a:r>
              <a:rPr lang="en-US" baseline="0" dirty="0" smtClean="0"/>
              <a:t> the introduction presentation, please remain in your seats. We will begin the pre test shortly.  Do you have any questions regarding the information about the program or pre/post test instructions.  </a:t>
            </a:r>
            <a:endParaRPr lang="en-US" dirty="0"/>
          </a:p>
        </p:txBody>
      </p:sp>
      <p:sp>
        <p:nvSpPr>
          <p:cNvPr id="4" name="Slide Number Placeholder 3"/>
          <p:cNvSpPr>
            <a:spLocks noGrp="1"/>
          </p:cNvSpPr>
          <p:nvPr>
            <p:ph type="sldNum" sz="quarter" idx="10"/>
          </p:nvPr>
        </p:nvSpPr>
        <p:spPr/>
        <p:txBody>
          <a:bodyPr/>
          <a:lstStyle/>
          <a:p>
            <a:fld id="{7506160F-8519-47D9-81E8-71C25B0D0782}" type="slidenum">
              <a:rPr lang="en-US" smtClean="0"/>
              <a:pPr/>
              <a:t>59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61A683-9177-4BAB-A8E2-141959175C4B}" type="datetimeFigureOut">
              <a:rPr lang="en-US" smtClean="0"/>
              <a:t>8/29/2014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69B66-5473-4150-A68F-0262C172228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61A683-9177-4BAB-A8E2-141959175C4B}" type="datetimeFigureOut">
              <a:rPr lang="en-US" smtClean="0"/>
              <a:t>8/29/2014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69B66-5473-4150-A68F-0262C172228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61A683-9177-4BAB-A8E2-141959175C4B}" type="datetimeFigureOut">
              <a:rPr lang="en-US" smtClean="0"/>
              <a:t>8/29/2014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69B66-5473-4150-A68F-0262C172228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514350" indent="-514350">
              <a:buFont typeface="+mj-lt"/>
              <a:buAutoNum type="arabicPeriod"/>
              <a:defRPr>
                <a:solidFill>
                  <a:schemeClr val="bg1"/>
                </a:solidFill>
                <a:latin typeface="Arial Narrow" pitchFamily="34" charset="0"/>
              </a:defRPr>
            </a:lvl1pPr>
            <a:lvl2pPr>
              <a:defRPr>
                <a:solidFill>
                  <a:schemeClr val="bg1"/>
                </a:solidFill>
                <a:latin typeface="Arial Narrow" pitchFamily="34" charset="0"/>
              </a:defRPr>
            </a:lvl2pPr>
            <a:lvl3pPr>
              <a:defRPr>
                <a:solidFill>
                  <a:schemeClr val="bg1"/>
                </a:solidFill>
                <a:latin typeface="Arial Narrow" pitchFamily="34" charset="0"/>
              </a:defRPr>
            </a:lvl3pPr>
            <a:lvl4pPr>
              <a:defRPr>
                <a:solidFill>
                  <a:schemeClr val="bg1"/>
                </a:solidFill>
                <a:latin typeface="Arial Narrow" pitchFamily="34" charset="0"/>
              </a:defRPr>
            </a:lvl4pPr>
            <a:lvl5pPr>
              <a:defRPr>
                <a:solidFill>
                  <a:schemeClr val="bg1"/>
                </a:solidFill>
                <a:latin typeface="Arial Narrow"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861A683-9177-4BAB-A8E2-141959175C4B}" type="datetimeFigureOut">
              <a:rPr lang="en-US" smtClean="0"/>
              <a:t>8/29/2014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69B66-5473-4150-A68F-0262C172228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61A683-9177-4BAB-A8E2-141959175C4B}" type="datetimeFigureOut">
              <a:rPr lang="en-US" smtClean="0"/>
              <a:t>8/29/2014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69B66-5473-4150-A68F-0262C172228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61A683-9177-4BAB-A8E2-141959175C4B}" type="datetimeFigureOut">
              <a:rPr lang="en-US" smtClean="0"/>
              <a:t>8/29/2014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F69B66-5473-4150-A68F-0262C172228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61A683-9177-4BAB-A8E2-141959175C4B}" type="datetimeFigureOut">
              <a:rPr lang="en-US" smtClean="0"/>
              <a:t>8/29/2014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F69B66-5473-4150-A68F-0262C172228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61A683-9177-4BAB-A8E2-141959175C4B}" type="datetimeFigureOut">
              <a:rPr lang="en-US" smtClean="0"/>
              <a:t>8/29/2014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F69B66-5473-4150-A68F-0262C172228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61A683-9177-4BAB-A8E2-141959175C4B}" type="datetimeFigureOut">
              <a:rPr lang="en-US" smtClean="0"/>
              <a:t>8/29/2014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F69B66-5473-4150-A68F-0262C172228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61A683-9177-4BAB-A8E2-141959175C4B}" type="datetimeFigureOut">
              <a:rPr lang="en-US" smtClean="0"/>
              <a:t>8/29/2014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F69B66-5473-4150-A68F-0262C172228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61A683-9177-4BAB-A8E2-141959175C4B}" type="datetimeFigureOut">
              <a:rPr lang="en-US" smtClean="0"/>
              <a:t>8/29/2014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F69B66-5473-4150-A68F-0262C172228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61A683-9177-4BAB-A8E2-141959175C4B}" type="datetimeFigureOut">
              <a:rPr lang="en-US" smtClean="0"/>
              <a:t>8/29/2014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F69B66-5473-4150-A68F-0262C172228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514350" indent="-514350" algn="l" defTabSz="914400" rtl="0" eaLnBrk="1" latinLnBrk="0" hangingPunct="1">
        <a:spcBef>
          <a:spcPct val="20000"/>
        </a:spcBef>
        <a:buFont typeface="+mj-lt"/>
        <a:buAutoNum type="arabicPeriod"/>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pic>
        <p:nvPicPr>
          <p:cNvPr id="10" name="Picture 9"/>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3412786"/>
            <a:ext cx="9144000" cy="1246909"/>
          </a:xfrm>
          <a:prstGeom prst="rect">
            <a:avLst/>
          </a:prstGeom>
        </p:spPr>
      </p:pic>
      <p:sp>
        <p:nvSpPr>
          <p:cNvPr id="2" name="Title 1"/>
          <p:cNvSpPr>
            <a:spLocks noGrp="1"/>
          </p:cNvSpPr>
          <p:nvPr>
            <p:ph type="ctrTitle"/>
          </p:nvPr>
        </p:nvSpPr>
        <p:spPr>
          <a:xfrm>
            <a:off x="685800" y="1905000"/>
            <a:ext cx="7772400" cy="1470025"/>
          </a:xfrm>
        </p:spPr>
        <p:txBody>
          <a:bodyPr>
            <a:normAutofit fontScale="90000"/>
          </a:bodyPr>
          <a:lstStyle/>
          <a:p>
            <a:pPr algn="l"/>
            <a:r>
              <a:rPr lang="en-US" sz="2400" dirty="0">
                <a:solidFill>
                  <a:srgbClr val="FFFFFF"/>
                </a:solidFill>
                <a:latin typeface="+mn-lt"/>
              </a:rPr>
              <a:t>Florida-Friendly</a:t>
            </a:r>
            <a:r>
              <a:rPr lang="en-US" sz="3200" dirty="0">
                <a:solidFill>
                  <a:srgbClr val="FFFFFF"/>
                </a:solidFill>
                <a:latin typeface="+mn-lt"/>
              </a:rPr>
              <a:t/>
            </a:r>
            <a:br>
              <a:rPr lang="en-US" sz="3200" dirty="0">
                <a:solidFill>
                  <a:srgbClr val="FFFFFF"/>
                </a:solidFill>
                <a:latin typeface="+mn-lt"/>
              </a:rPr>
            </a:br>
            <a:r>
              <a:rPr lang="en-US" sz="3200" dirty="0">
                <a:solidFill>
                  <a:srgbClr val="92D050"/>
                </a:solidFill>
                <a:latin typeface="+mj-lt"/>
              </a:rPr>
              <a:t>Best </a:t>
            </a:r>
            <a:r>
              <a:rPr lang="en-US" sz="3200" dirty="0" smtClean="0">
                <a:solidFill>
                  <a:srgbClr val="92D050"/>
                </a:solidFill>
                <a:latin typeface="+mj-lt"/>
              </a:rPr>
              <a:t>Management Practices</a:t>
            </a:r>
            <a:r>
              <a:rPr lang="en-US" sz="3200" dirty="0">
                <a:solidFill>
                  <a:srgbClr val="1BC8DF"/>
                </a:solidFill>
              </a:rPr>
              <a:t/>
            </a:r>
            <a:br>
              <a:rPr lang="en-US" sz="3200" dirty="0">
                <a:solidFill>
                  <a:srgbClr val="1BC8DF"/>
                </a:solidFill>
              </a:rPr>
            </a:br>
            <a:r>
              <a:rPr lang="en-US" sz="2400" dirty="0">
                <a:solidFill>
                  <a:srgbClr val="FFFFFF"/>
                </a:solidFill>
                <a:latin typeface="+mn-lt"/>
              </a:rPr>
              <a:t>for Protection of Water </a:t>
            </a:r>
            <a:r>
              <a:rPr lang="en-US" sz="2400" dirty="0" smtClean="0">
                <a:solidFill>
                  <a:srgbClr val="FFFFFF"/>
                </a:solidFill>
                <a:latin typeface="+mn-lt"/>
              </a:rPr>
              <a:t>Resources</a:t>
            </a:r>
            <a:br>
              <a:rPr lang="en-US" sz="2400" dirty="0" smtClean="0">
                <a:solidFill>
                  <a:srgbClr val="FFFFFF"/>
                </a:solidFill>
                <a:latin typeface="+mn-lt"/>
              </a:rPr>
            </a:br>
            <a:r>
              <a:rPr lang="en-US" sz="2400" dirty="0" smtClean="0">
                <a:solidFill>
                  <a:srgbClr val="FFFFFF"/>
                </a:solidFill>
                <a:latin typeface="+mn-lt"/>
              </a:rPr>
              <a:t>by </a:t>
            </a:r>
            <a:r>
              <a:rPr lang="en-US" sz="2400" dirty="0">
                <a:solidFill>
                  <a:srgbClr val="FFFFFF"/>
                </a:solidFill>
                <a:latin typeface="+mn-lt"/>
              </a:rPr>
              <a:t>the Green Industries</a:t>
            </a:r>
            <a:r>
              <a:rPr lang="en-US" sz="3200" dirty="0">
                <a:solidFill>
                  <a:srgbClr val="FFFFFF"/>
                </a:solidFill>
              </a:rPr>
              <a:t/>
            </a:r>
            <a:br>
              <a:rPr lang="en-US" sz="3200" dirty="0">
                <a:solidFill>
                  <a:srgbClr val="FFFFFF"/>
                </a:solidFill>
              </a:rPr>
            </a:br>
            <a:endParaRPr lang="en-US" sz="3200" dirty="0">
              <a:solidFill>
                <a:srgbClr val="FFFFFF"/>
              </a:solidFill>
            </a:endParaRPr>
          </a:p>
        </p:txBody>
      </p:sp>
      <p:sp>
        <p:nvSpPr>
          <p:cNvPr id="7" name="Subtitle 2"/>
          <p:cNvSpPr>
            <a:spLocks noGrp="1"/>
          </p:cNvSpPr>
          <p:nvPr>
            <p:ph type="subTitle" idx="1"/>
          </p:nvPr>
        </p:nvSpPr>
        <p:spPr>
          <a:xfrm>
            <a:off x="1371600" y="3505200"/>
            <a:ext cx="6858000" cy="914400"/>
          </a:xfrm>
        </p:spPr>
        <p:txBody>
          <a:bodyPr>
            <a:noAutofit/>
          </a:bodyPr>
          <a:lstStyle/>
          <a:p>
            <a:pPr algn="l"/>
            <a:r>
              <a:rPr lang="en-US" sz="1800" dirty="0"/>
              <a:t>Green Industries </a:t>
            </a:r>
            <a:br>
              <a:rPr lang="en-US" sz="1800" dirty="0"/>
            </a:br>
            <a:r>
              <a:rPr lang="en-US" sz="1800" dirty="0"/>
              <a:t>Best Management </a:t>
            </a:r>
            <a:r>
              <a:rPr lang="en-US" sz="1800" dirty="0" smtClean="0"/>
              <a:t>Practices</a:t>
            </a:r>
            <a:r>
              <a:rPr lang="en-US" sz="1800" dirty="0" smtClean="0">
                <a:solidFill>
                  <a:srgbClr val="1BC8DF"/>
                </a:solidFill>
              </a:rPr>
              <a:t/>
            </a:r>
            <a:br>
              <a:rPr lang="en-US" sz="1800" dirty="0" smtClean="0">
                <a:solidFill>
                  <a:srgbClr val="1BC8DF"/>
                </a:solidFill>
              </a:rPr>
            </a:br>
            <a:r>
              <a:rPr lang="en-US" sz="1800" dirty="0" smtClean="0">
                <a:solidFill>
                  <a:srgbClr val="FFFFFF"/>
                </a:solidFill>
                <a:latin typeface="Arial" pitchFamily="34" charset="0"/>
                <a:cs typeface="Arial" pitchFamily="34" charset="0"/>
              </a:rPr>
              <a:t>Modulo 1: </a:t>
            </a:r>
            <a:r>
              <a:rPr lang="en-US" sz="1800" dirty="0" err="1" smtClean="0">
                <a:solidFill>
                  <a:srgbClr val="FFFFFF"/>
                </a:solidFill>
                <a:latin typeface="Arial" pitchFamily="34" charset="0"/>
                <a:cs typeface="Arial" pitchFamily="34" charset="0"/>
              </a:rPr>
              <a:t>Repaso</a:t>
            </a:r>
            <a:r>
              <a:rPr lang="en-US" sz="1800" dirty="0" smtClean="0">
                <a:solidFill>
                  <a:srgbClr val="FFFFFF"/>
                </a:solidFill>
                <a:latin typeface="Arial" pitchFamily="34" charset="0"/>
                <a:cs typeface="Arial" pitchFamily="34" charset="0"/>
              </a:rPr>
              <a:t> de la </a:t>
            </a:r>
            <a:r>
              <a:rPr lang="en-US" sz="1800" dirty="0" err="1" smtClean="0">
                <a:solidFill>
                  <a:srgbClr val="FFFFFF"/>
                </a:solidFill>
                <a:latin typeface="Arial" pitchFamily="34" charset="0"/>
                <a:cs typeface="Arial" pitchFamily="34" charset="0"/>
              </a:rPr>
              <a:t>Introducción</a:t>
            </a:r>
            <a:endParaRPr lang="en-US" sz="1800" dirty="0">
              <a:solidFill>
                <a:srgbClr val="FFFFFF"/>
              </a:solidFill>
              <a:latin typeface="Arial" pitchFamily="34" charset="0"/>
              <a:cs typeface="Arial" pitchFamily="34" charset="0"/>
            </a:endParaRPr>
          </a:p>
        </p:txBody>
      </p:sp>
      <p:pic>
        <p:nvPicPr>
          <p:cNvPr id="11" name="Picture 10"/>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81000" y="3581400"/>
            <a:ext cx="1083553" cy="812665"/>
          </a:xfrm>
          <a:prstGeom prst="rect">
            <a:avLst/>
          </a:prstGeom>
        </p:spPr>
      </p:pic>
    </p:spTree>
    <p:extLst>
      <p:ext uri="{BB962C8B-B14F-4D97-AF65-F5344CB8AC3E}">
        <p14:creationId xmlns:p14="http://schemas.microsoft.com/office/powerpoint/2010/main" val="2358160754"/>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Repaso</a:t>
            </a:r>
            <a:r>
              <a:rPr lang="en-US" b="1" dirty="0" smtClean="0"/>
              <a:t> de la </a:t>
            </a:r>
            <a:r>
              <a:rPr lang="en-US" b="1" dirty="0" err="1" smtClean="0"/>
              <a:t>Introducción</a:t>
            </a:r>
            <a:endParaRPr lang="en-US" dirty="0"/>
          </a:p>
        </p:txBody>
      </p:sp>
      <p:sp>
        <p:nvSpPr>
          <p:cNvPr id="3" name="Content Placeholder 2"/>
          <p:cNvSpPr>
            <a:spLocks noGrp="1"/>
          </p:cNvSpPr>
          <p:nvPr>
            <p:ph idx="1"/>
          </p:nvPr>
        </p:nvSpPr>
        <p:spPr/>
        <p:txBody>
          <a:bodyPr/>
          <a:lstStyle/>
          <a:p>
            <a:pPr marL="0" lvl="0" indent="0">
              <a:buNone/>
            </a:pPr>
            <a:r>
              <a:rPr lang="en-US" dirty="0" smtClean="0"/>
              <a:t>9. </a:t>
            </a:r>
            <a:r>
              <a:rPr lang="es-ES_tradnl" dirty="0"/>
              <a:t>Deje solamente el agua de </a:t>
            </a:r>
            <a:r>
              <a:rPr lang="es-ES_tradnl" u="sng" dirty="0" smtClean="0">
                <a:solidFill>
                  <a:srgbClr val="00B050"/>
                </a:solidFill>
              </a:rPr>
              <a:t>lluvia</a:t>
            </a:r>
            <a:r>
              <a:rPr lang="es-ES_tradnl" dirty="0" smtClean="0">
                <a:solidFill>
                  <a:srgbClr val="00B050"/>
                </a:solidFill>
              </a:rPr>
              <a:t> </a:t>
            </a:r>
            <a:r>
              <a:rPr lang="es-ES_tradnl" dirty="0"/>
              <a:t>entrar al desagüe.  </a:t>
            </a:r>
            <a:endParaRPr lang="en-US" dirty="0"/>
          </a:p>
          <a:p>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Repaso</a:t>
            </a:r>
            <a:r>
              <a:rPr lang="en-US" b="1" dirty="0" smtClean="0"/>
              <a:t> de la </a:t>
            </a:r>
            <a:r>
              <a:rPr lang="en-US" b="1" dirty="0" err="1" smtClean="0"/>
              <a:t>Introducción</a:t>
            </a:r>
            <a:endParaRPr lang="en-US" dirty="0"/>
          </a:p>
        </p:txBody>
      </p:sp>
      <p:sp>
        <p:nvSpPr>
          <p:cNvPr id="3" name="Content Placeholder 2"/>
          <p:cNvSpPr>
            <a:spLocks noGrp="1"/>
          </p:cNvSpPr>
          <p:nvPr>
            <p:ph idx="1"/>
          </p:nvPr>
        </p:nvSpPr>
        <p:spPr/>
        <p:txBody>
          <a:bodyPr/>
          <a:lstStyle/>
          <a:p>
            <a:pPr marL="0" lvl="0" indent="0">
              <a:buNone/>
            </a:pPr>
            <a:r>
              <a:rPr lang="en-US" dirty="0" smtClean="0"/>
              <a:t>10. </a:t>
            </a:r>
            <a:r>
              <a:rPr lang="es-ES_tradnl" dirty="0"/>
              <a:t>Se recomienda que vuelva a visitar este programa de entrenamiento cada </a:t>
            </a:r>
            <a:r>
              <a:rPr lang="es-ES_tradnl" u="sng" dirty="0" smtClean="0">
                <a:solidFill>
                  <a:srgbClr val="00B050"/>
                </a:solidFill>
              </a:rPr>
              <a:t>dos</a:t>
            </a:r>
            <a:r>
              <a:rPr lang="es-ES_tradnl" dirty="0" smtClean="0">
                <a:solidFill>
                  <a:srgbClr val="00B050"/>
                </a:solidFill>
              </a:rPr>
              <a:t> </a:t>
            </a:r>
            <a:r>
              <a:rPr lang="es-ES_tradnl" dirty="0"/>
              <a:t>a </a:t>
            </a:r>
            <a:r>
              <a:rPr lang="es-ES" dirty="0"/>
              <a:t>cuatro </a:t>
            </a:r>
            <a:r>
              <a:rPr lang="es-ES_tradnl" dirty="0"/>
              <a:t>años para recibir información actualizada. </a:t>
            </a:r>
            <a:endParaRPr lang="en-US" dirty="0"/>
          </a:p>
          <a:p>
            <a:pPr>
              <a:buNone/>
            </a:pPr>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err="1" smtClean="0"/>
              <a:t>Resumen</a:t>
            </a:r>
            <a:r>
              <a:rPr lang="en-US" u="sng" dirty="0" smtClean="0"/>
              <a:t> de </a:t>
            </a:r>
            <a:r>
              <a:rPr lang="en-US" u="sng" dirty="0" err="1" smtClean="0"/>
              <a:t>Respuestas</a:t>
            </a:r>
            <a:endParaRPr lang="en-US" u="sng" dirty="0"/>
          </a:p>
        </p:txBody>
      </p:sp>
      <p:sp>
        <p:nvSpPr>
          <p:cNvPr id="3" name="Content Placeholder 2"/>
          <p:cNvSpPr>
            <a:spLocks noGrp="1"/>
          </p:cNvSpPr>
          <p:nvPr>
            <p:ph idx="1"/>
          </p:nvPr>
        </p:nvSpPr>
        <p:spPr/>
        <p:txBody>
          <a:bodyPr>
            <a:normAutofit fontScale="85000" lnSpcReduction="20000"/>
          </a:bodyPr>
          <a:lstStyle/>
          <a:p>
            <a:r>
              <a:rPr lang="en-US" dirty="0" err="1" smtClean="0"/>
              <a:t>Mejorar</a:t>
            </a:r>
            <a:r>
              <a:rPr lang="en-US" dirty="0" smtClean="0"/>
              <a:t>, </a:t>
            </a:r>
            <a:r>
              <a:rPr lang="en-US" dirty="0" err="1" smtClean="0"/>
              <a:t>Juicio</a:t>
            </a:r>
            <a:r>
              <a:rPr lang="en-US" dirty="0" smtClean="0"/>
              <a:t>, Agua</a:t>
            </a:r>
          </a:p>
          <a:p>
            <a:r>
              <a:rPr lang="en-US" dirty="0" err="1" smtClean="0"/>
              <a:t>Geologia</a:t>
            </a:r>
            <a:r>
              <a:rPr lang="en-US" dirty="0" smtClean="0"/>
              <a:t>, </a:t>
            </a:r>
            <a:r>
              <a:rPr lang="en-US" dirty="0" err="1" smtClean="0"/>
              <a:t>Clima</a:t>
            </a:r>
            <a:endParaRPr lang="en-US" dirty="0" smtClean="0"/>
          </a:p>
          <a:p>
            <a:r>
              <a:rPr lang="en-US" dirty="0" smtClean="0"/>
              <a:t>GI-BMP</a:t>
            </a:r>
          </a:p>
          <a:p>
            <a:r>
              <a:rPr lang="en-US" dirty="0" err="1" smtClean="0"/>
              <a:t>Cuatro</a:t>
            </a:r>
            <a:r>
              <a:rPr lang="en-US" dirty="0" smtClean="0"/>
              <a:t>, </a:t>
            </a:r>
            <a:r>
              <a:rPr lang="en-US" dirty="0" err="1" smtClean="0"/>
              <a:t>Promover</a:t>
            </a:r>
            <a:endParaRPr lang="en-US" dirty="0" smtClean="0"/>
          </a:p>
          <a:p>
            <a:r>
              <a:rPr lang="en-US" dirty="0" err="1" smtClean="0"/>
              <a:t>Apropriado</a:t>
            </a:r>
            <a:r>
              <a:rPr lang="en-US" dirty="0" smtClean="0"/>
              <a:t>, </a:t>
            </a:r>
            <a:r>
              <a:rPr lang="en-US" dirty="0" err="1" smtClean="0"/>
              <a:t>Fertilizante</a:t>
            </a:r>
            <a:r>
              <a:rPr lang="en-US" dirty="0" smtClean="0"/>
              <a:t>, </a:t>
            </a:r>
            <a:r>
              <a:rPr lang="en-US" dirty="0" err="1" smtClean="0"/>
              <a:t>Irrigacion</a:t>
            </a:r>
            <a:r>
              <a:rPr lang="en-US" dirty="0" smtClean="0"/>
              <a:t> y IPM</a:t>
            </a:r>
          </a:p>
          <a:p>
            <a:r>
              <a:rPr lang="en-US" dirty="0" err="1" smtClean="0"/>
              <a:t>Liderazgo</a:t>
            </a:r>
            <a:r>
              <a:rPr lang="en-US" dirty="0" smtClean="0"/>
              <a:t>, </a:t>
            </a:r>
            <a:r>
              <a:rPr lang="en-US" dirty="0" err="1" smtClean="0"/>
              <a:t>Educacion</a:t>
            </a:r>
            <a:endParaRPr lang="en-US" dirty="0" smtClean="0"/>
          </a:p>
          <a:p>
            <a:r>
              <a:rPr lang="en-US" dirty="0" err="1" smtClean="0"/>
              <a:t>Cesped</a:t>
            </a:r>
            <a:r>
              <a:rPr lang="en-US" dirty="0" smtClean="0"/>
              <a:t>, </a:t>
            </a:r>
            <a:r>
              <a:rPr lang="en-US" dirty="0" err="1" smtClean="0"/>
              <a:t>Jardin</a:t>
            </a:r>
            <a:endParaRPr lang="en-US" dirty="0" smtClean="0"/>
          </a:p>
          <a:p>
            <a:r>
              <a:rPr lang="en-US" dirty="0" err="1" smtClean="0"/>
              <a:t>Mecanismo</a:t>
            </a:r>
            <a:r>
              <a:rPr lang="en-US" dirty="0" smtClean="0"/>
              <a:t>, </a:t>
            </a:r>
            <a:r>
              <a:rPr lang="en-US" dirty="0" err="1" smtClean="0"/>
              <a:t>Suelo</a:t>
            </a:r>
            <a:endParaRPr lang="en-US" dirty="0" smtClean="0"/>
          </a:p>
          <a:p>
            <a:r>
              <a:rPr lang="en-US" dirty="0" err="1" smtClean="0"/>
              <a:t>Lluvia</a:t>
            </a:r>
            <a:endParaRPr lang="en-US" dirty="0" smtClean="0"/>
          </a:p>
          <a:p>
            <a:r>
              <a:rPr lang="en-US" dirty="0" smtClean="0"/>
              <a:t>Dos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3412786"/>
            <a:ext cx="9144000" cy="1246909"/>
          </a:xfrm>
          <a:prstGeom prst="rect">
            <a:avLst/>
          </a:prstGeom>
        </p:spPr>
      </p:pic>
      <p:pic>
        <p:nvPicPr>
          <p:cNvPr id="6" name="Picture 5"/>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81000" y="3651316"/>
            <a:ext cx="1083553" cy="812665"/>
          </a:xfrm>
          <a:prstGeom prst="rect">
            <a:avLst/>
          </a:prstGeom>
        </p:spPr>
      </p:pic>
      <p:sp>
        <p:nvSpPr>
          <p:cNvPr id="2" name="Title 1"/>
          <p:cNvSpPr>
            <a:spLocks noGrp="1"/>
          </p:cNvSpPr>
          <p:nvPr>
            <p:ph type="title"/>
          </p:nvPr>
        </p:nvSpPr>
        <p:spPr>
          <a:xfrm>
            <a:off x="1438614" y="3505200"/>
            <a:ext cx="7620000" cy="1066482"/>
          </a:xfrm>
        </p:spPr>
        <p:txBody>
          <a:bodyPr/>
          <a:lstStyle/>
          <a:p>
            <a:pPr algn="l"/>
            <a:r>
              <a:rPr lang="en-US" dirty="0" smtClean="0"/>
              <a:t>¿</a:t>
            </a:r>
            <a:r>
              <a:rPr lang="en-US" dirty="0" err="1" smtClean="0"/>
              <a:t>Preguntas</a:t>
            </a:r>
            <a:r>
              <a:rPr lang="en-US" dirty="0" smtClean="0"/>
              <a:t>?</a:t>
            </a:r>
            <a:endParaRPr lang="en-US" dirty="0"/>
          </a:p>
        </p:txBody>
      </p:sp>
    </p:spTree>
    <p:extLst>
      <p:ext uri="{BB962C8B-B14F-4D97-AF65-F5344CB8AC3E}">
        <p14:creationId xmlns:p14="http://schemas.microsoft.com/office/powerpoint/2010/main" val="10172963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pic>
        <p:nvPicPr>
          <p:cNvPr id="10" name="Picture 9"/>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3412786"/>
            <a:ext cx="9144000" cy="1246909"/>
          </a:xfrm>
          <a:prstGeom prst="rect">
            <a:avLst/>
          </a:prstGeom>
        </p:spPr>
      </p:pic>
      <p:sp>
        <p:nvSpPr>
          <p:cNvPr id="2" name="Title 1"/>
          <p:cNvSpPr>
            <a:spLocks noGrp="1"/>
          </p:cNvSpPr>
          <p:nvPr>
            <p:ph type="ctrTitle"/>
          </p:nvPr>
        </p:nvSpPr>
        <p:spPr>
          <a:xfrm>
            <a:off x="685800" y="1905000"/>
            <a:ext cx="7772400" cy="1470025"/>
          </a:xfrm>
        </p:spPr>
        <p:txBody>
          <a:bodyPr>
            <a:normAutofit fontScale="90000"/>
          </a:bodyPr>
          <a:lstStyle/>
          <a:p>
            <a:pPr algn="l"/>
            <a:r>
              <a:rPr lang="en-US" sz="2400" dirty="0">
                <a:solidFill>
                  <a:srgbClr val="FFFFFF"/>
                </a:solidFill>
                <a:latin typeface="+mn-lt"/>
              </a:rPr>
              <a:t>Florida-Friendly</a:t>
            </a:r>
            <a:r>
              <a:rPr lang="en-US" sz="3200" dirty="0">
                <a:solidFill>
                  <a:srgbClr val="FFFFFF"/>
                </a:solidFill>
                <a:latin typeface="+mn-lt"/>
              </a:rPr>
              <a:t/>
            </a:r>
            <a:br>
              <a:rPr lang="en-US" sz="3200" dirty="0">
                <a:solidFill>
                  <a:srgbClr val="FFFFFF"/>
                </a:solidFill>
                <a:latin typeface="+mn-lt"/>
              </a:rPr>
            </a:br>
            <a:r>
              <a:rPr lang="en-US" sz="3200" dirty="0">
                <a:solidFill>
                  <a:srgbClr val="92D050"/>
                </a:solidFill>
                <a:latin typeface="+mj-lt"/>
              </a:rPr>
              <a:t>Best </a:t>
            </a:r>
            <a:r>
              <a:rPr lang="en-US" sz="3200" dirty="0" smtClean="0">
                <a:solidFill>
                  <a:srgbClr val="92D050"/>
                </a:solidFill>
                <a:latin typeface="+mj-lt"/>
              </a:rPr>
              <a:t>Management Practices</a:t>
            </a:r>
            <a:r>
              <a:rPr lang="en-US" sz="3200" dirty="0">
                <a:solidFill>
                  <a:srgbClr val="1BC8DF"/>
                </a:solidFill>
              </a:rPr>
              <a:t/>
            </a:r>
            <a:br>
              <a:rPr lang="en-US" sz="3200" dirty="0">
                <a:solidFill>
                  <a:srgbClr val="1BC8DF"/>
                </a:solidFill>
              </a:rPr>
            </a:br>
            <a:r>
              <a:rPr lang="en-US" sz="2400" dirty="0">
                <a:solidFill>
                  <a:srgbClr val="FFFFFF"/>
                </a:solidFill>
                <a:latin typeface="+mn-lt"/>
              </a:rPr>
              <a:t>for Protection of Water </a:t>
            </a:r>
            <a:r>
              <a:rPr lang="en-US" sz="2400" dirty="0" smtClean="0">
                <a:solidFill>
                  <a:srgbClr val="FFFFFF"/>
                </a:solidFill>
                <a:latin typeface="+mn-lt"/>
              </a:rPr>
              <a:t>Resources</a:t>
            </a:r>
            <a:br>
              <a:rPr lang="en-US" sz="2400" dirty="0" smtClean="0">
                <a:solidFill>
                  <a:srgbClr val="FFFFFF"/>
                </a:solidFill>
                <a:latin typeface="+mn-lt"/>
              </a:rPr>
            </a:br>
            <a:r>
              <a:rPr lang="en-US" sz="2400" dirty="0" smtClean="0">
                <a:solidFill>
                  <a:srgbClr val="FFFFFF"/>
                </a:solidFill>
                <a:latin typeface="+mn-lt"/>
              </a:rPr>
              <a:t>by </a:t>
            </a:r>
            <a:r>
              <a:rPr lang="en-US" sz="2400" dirty="0">
                <a:solidFill>
                  <a:srgbClr val="FFFFFF"/>
                </a:solidFill>
                <a:latin typeface="+mn-lt"/>
              </a:rPr>
              <a:t>the Green Industries</a:t>
            </a:r>
            <a:r>
              <a:rPr lang="en-US" sz="3200" dirty="0">
                <a:solidFill>
                  <a:srgbClr val="FFFFFF"/>
                </a:solidFill>
              </a:rPr>
              <a:t/>
            </a:r>
            <a:br>
              <a:rPr lang="en-US" sz="3200" dirty="0">
                <a:solidFill>
                  <a:srgbClr val="FFFFFF"/>
                </a:solidFill>
              </a:rPr>
            </a:br>
            <a:endParaRPr lang="en-US" sz="3200" dirty="0">
              <a:solidFill>
                <a:srgbClr val="FFFFFF"/>
              </a:solidFill>
            </a:endParaRPr>
          </a:p>
        </p:txBody>
      </p:sp>
      <p:sp>
        <p:nvSpPr>
          <p:cNvPr id="7" name="Subtitle 2"/>
          <p:cNvSpPr>
            <a:spLocks noGrp="1"/>
          </p:cNvSpPr>
          <p:nvPr>
            <p:ph type="subTitle" idx="1"/>
          </p:nvPr>
        </p:nvSpPr>
        <p:spPr>
          <a:xfrm>
            <a:off x="1371600" y="3505200"/>
            <a:ext cx="6858000" cy="914400"/>
          </a:xfrm>
        </p:spPr>
        <p:txBody>
          <a:bodyPr>
            <a:noAutofit/>
          </a:bodyPr>
          <a:lstStyle/>
          <a:p>
            <a:pPr algn="l"/>
            <a:r>
              <a:rPr lang="en-US" sz="1800" dirty="0"/>
              <a:t>Green Industries </a:t>
            </a:r>
            <a:br>
              <a:rPr lang="en-US" sz="1800" dirty="0"/>
            </a:br>
            <a:r>
              <a:rPr lang="en-US" sz="1800" dirty="0"/>
              <a:t>Best Management </a:t>
            </a:r>
            <a:r>
              <a:rPr lang="en-US" sz="1800" dirty="0" smtClean="0"/>
              <a:t>Practices</a:t>
            </a:r>
            <a:r>
              <a:rPr lang="en-US" sz="1800" dirty="0" smtClean="0">
                <a:solidFill>
                  <a:srgbClr val="1BC8DF"/>
                </a:solidFill>
              </a:rPr>
              <a:t/>
            </a:r>
            <a:br>
              <a:rPr lang="en-US" sz="1800" dirty="0" smtClean="0">
                <a:solidFill>
                  <a:srgbClr val="1BC8DF"/>
                </a:solidFill>
              </a:rPr>
            </a:br>
            <a:r>
              <a:rPr lang="en-US" sz="1800" dirty="0" smtClean="0">
                <a:solidFill>
                  <a:srgbClr val="FFFFFF"/>
                </a:solidFill>
                <a:latin typeface="Arial" pitchFamily="34" charset="0"/>
                <a:cs typeface="Arial" pitchFamily="34" charset="0"/>
              </a:rPr>
              <a:t>Modulo 2: </a:t>
            </a:r>
            <a:r>
              <a:rPr lang="es-ES" sz="1800" dirty="0" smtClean="0">
                <a:solidFill>
                  <a:srgbClr val="FFFFFF"/>
                </a:solidFill>
                <a:latin typeface="Arial" pitchFamily="34" charset="0"/>
                <a:cs typeface="Arial" pitchFamily="34" charset="0"/>
              </a:rPr>
              <a:t>Repaso de los Aspectos Generales</a:t>
            </a:r>
            <a:r>
              <a:rPr lang="en-US" sz="1800" dirty="0" smtClean="0">
                <a:solidFill>
                  <a:srgbClr val="FFFFFF"/>
                </a:solidFill>
                <a:latin typeface="Arial" pitchFamily="34" charset="0"/>
                <a:cs typeface="Arial" pitchFamily="34" charset="0"/>
              </a:rPr>
              <a:t> </a:t>
            </a:r>
            <a:endParaRPr lang="en-US" sz="1800" dirty="0">
              <a:solidFill>
                <a:srgbClr val="FFFFFF"/>
              </a:solidFill>
              <a:latin typeface="Arial" pitchFamily="34" charset="0"/>
              <a:cs typeface="Arial" pitchFamily="34" charset="0"/>
            </a:endParaRPr>
          </a:p>
        </p:txBody>
      </p:sp>
      <p:pic>
        <p:nvPicPr>
          <p:cNvPr id="11" name="Picture 10"/>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81000" y="3581400"/>
            <a:ext cx="1083553" cy="812665"/>
          </a:xfrm>
          <a:prstGeom prst="rect">
            <a:avLst/>
          </a:prstGeom>
        </p:spPr>
      </p:pic>
    </p:spTree>
    <p:extLst>
      <p:ext uri="{BB962C8B-B14F-4D97-AF65-F5344CB8AC3E}">
        <p14:creationId xmlns:p14="http://schemas.microsoft.com/office/powerpoint/2010/main" val="23581607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b="1" dirty="0" smtClean="0"/>
              <a:t>Repaso de los Aspectos Generales</a:t>
            </a:r>
            <a:endParaRPr lang="en-US" dirty="0"/>
          </a:p>
        </p:txBody>
      </p:sp>
      <p:sp>
        <p:nvSpPr>
          <p:cNvPr id="3" name="Content Placeholder 2"/>
          <p:cNvSpPr>
            <a:spLocks noGrp="1"/>
          </p:cNvSpPr>
          <p:nvPr>
            <p:ph idx="1"/>
          </p:nvPr>
        </p:nvSpPr>
        <p:spPr/>
        <p:txBody>
          <a:bodyPr/>
          <a:lstStyle/>
          <a:p>
            <a:pPr lvl="0"/>
            <a:r>
              <a:rPr lang="es-ES_tradnl" dirty="0"/>
              <a:t>La ley de agua </a:t>
            </a:r>
            <a:r>
              <a:rPr lang="es-ES_tradnl" u="sng" dirty="0" smtClean="0">
                <a:solidFill>
                  <a:srgbClr val="00B050"/>
                </a:solidFill>
              </a:rPr>
              <a:t>limpia</a:t>
            </a:r>
            <a:r>
              <a:rPr lang="es-ES_tradnl" dirty="0" smtClean="0">
                <a:solidFill>
                  <a:srgbClr val="00B050"/>
                </a:solidFill>
              </a:rPr>
              <a:t> </a:t>
            </a:r>
            <a:r>
              <a:rPr lang="es-ES_tradnl" dirty="0"/>
              <a:t>“</a:t>
            </a:r>
            <a:r>
              <a:rPr lang="es-ES_tradnl" dirty="0" err="1"/>
              <a:t>Clean</a:t>
            </a:r>
            <a:r>
              <a:rPr lang="es-ES_tradnl" dirty="0"/>
              <a:t> </a:t>
            </a:r>
            <a:r>
              <a:rPr lang="es-ES_tradnl" dirty="0" err="1"/>
              <a:t>Water</a:t>
            </a:r>
            <a:r>
              <a:rPr lang="es-ES_tradnl" dirty="0"/>
              <a:t> </a:t>
            </a:r>
            <a:r>
              <a:rPr lang="es-ES_tradnl" dirty="0" err="1"/>
              <a:t>Act</a:t>
            </a:r>
            <a:r>
              <a:rPr lang="es-ES_tradnl" dirty="0"/>
              <a:t>” autorizo a la Agencia de Protección Ambiental de los EE.UU. </a:t>
            </a:r>
            <a:r>
              <a:rPr lang="es-ES_tradnl" dirty="0" smtClean="0"/>
              <a:t>(</a:t>
            </a:r>
            <a:r>
              <a:rPr lang="es-ES_tradnl" u="sng" dirty="0" smtClean="0">
                <a:solidFill>
                  <a:srgbClr val="00B050"/>
                </a:solidFill>
              </a:rPr>
              <a:t>EPA</a:t>
            </a:r>
            <a:r>
              <a:rPr lang="es-ES_tradnl" dirty="0" smtClean="0"/>
              <a:t>) </a:t>
            </a:r>
            <a:r>
              <a:rPr lang="es-ES_tradnl" dirty="0"/>
              <a:t>para que implementara programas de control de contaminación para </a:t>
            </a:r>
            <a:r>
              <a:rPr lang="es-ES_tradnl" u="sng" dirty="0" smtClean="0">
                <a:solidFill>
                  <a:srgbClr val="00B050"/>
                </a:solidFill>
              </a:rPr>
              <a:t>proteger</a:t>
            </a:r>
            <a:r>
              <a:rPr lang="es-ES_tradnl" dirty="0" smtClean="0">
                <a:solidFill>
                  <a:srgbClr val="00B050"/>
                </a:solidFill>
              </a:rPr>
              <a:t> </a:t>
            </a:r>
            <a:r>
              <a:rPr lang="es-ES_tradnl" dirty="0"/>
              <a:t>la calidad del agua.</a:t>
            </a:r>
            <a:endParaRPr lang="en-US" dirty="0"/>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smtClean="0"/>
              <a:t>Repaso de los Aspectos Generales</a:t>
            </a:r>
            <a:endParaRPr lang="en-US" dirty="0"/>
          </a:p>
        </p:txBody>
      </p:sp>
      <p:sp>
        <p:nvSpPr>
          <p:cNvPr id="3" name="Content Placeholder 2"/>
          <p:cNvSpPr>
            <a:spLocks noGrp="1"/>
          </p:cNvSpPr>
          <p:nvPr>
            <p:ph idx="1"/>
          </p:nvPr>
        </p:nvSpPr>
        <p:spPr/>
        <p:txBody>
          <a:bodyPr/>
          <a:lstStyle/>
          <a:p>
            <a:pPr lvl="0">
              <a:buNone/>
            </a:pPr>
            <a:r>
              <a:rPr lang="en-US" dirty="0" smtClean="0"/>
              <a:t>2.  </a:t>
            </a:r>
            <a:r>
              <a:rPr lang="es-ES_tradnl" dirty="0" smtClean="0"/>
              <a:t>Las </a:t>
            </a:r>
            <a:r>
              <a:rPr lang="es-ES_tradnl" dirty="0"/>
              <a:t>normas de calidad del agua son </a:t>
            </a:r>
            <a:r>
              <a:rPr lang="es-ES_tradnl" u="sng" dirty="0" smtClean="0">
                <a:solidFill>
                  <a:srgbClr val="00B050"/>
                </a:solidFill>
              </a:rPr>
              <a:t>numéricas</a:t>
            </a:r>
            <a:r>
              <a:rPr lang="es-ES_tradnl" dirty="0" smtClean="0">
                <a:solidFill>
                  <a:srgbClr val="00B050"/>
                </a:solidFill>
              </a:rPr>
              <a:t> </a:t>
            </a:r>
            <a:r>
              <a:rPr lang="es-ES_tradnl" dirty="0"/>
              <a:t>o narrativas para dar las normas que permiten que un cuerpo de agua mantenga su uso designado. </a:t>
            </a:r>
            <a:endParaRPr lang="en-US" dirty="0"/>
          </a:p>
          <a:p>
            <a:pPr>
              <a:buNone/>
            </a:pPr>
            <a:endParaRPr lang="en-US" dirty="0"/>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smtClean="0"/>
              <a:t>Repaso de los Aspectos Generales</a:t>
            </a:r>
            <a:endParaRPr lang="en-US" dirty="0"/>
          </a:p>
        </p:txBody>
      </p:sp>
      <p:sp>
        <p:nvSpPr>
          <p:cNvPr id="3" name="Content Placeholder 2"/>
          <p:cNvSpPr>
            <a:spLocks noGrp="1"/>
          </p:cNvSpPr>
          <p:nvPr>
            <p:ph idx="1"/>
          </p:nvPr>
        </p:nvSpPr>
        <p:spPr/>
        <p:txBody>
          <a:bodyPr/>
          <a:lstStyle/>
          <a:p>
            <a:pPr lvl="0">
              <a:buNone/>
            </a:pPr>
            <a:r>
              <a:rPr lang="en-US" dirty="0" smtClean="0"/>
              <a:t>3.   </a:t>
            </a:r>
            <a:r>
              <a:rPr lang="es-ES_tradnl" dirty="0" smtClean="0"/>
              <a:t>Las </a:t>
            </a:r>
            <a:r>
              <a:rPr lang="es-ES_tradnl" dirty="0"/>
              <a:t>cargas excesivas de </a:t>
            </a:r>
            <a:r>
              <a:rPr lang="es-ES_tradnl" u="sng" dirty="0" smtClean="0">
                <a:solidFill>
                  <a:srgbClr val="00B050"/>
                </a:solidFill>
              </a:rPr>
              <a:t>nutrientes</a:t>
            </a:r>
            <a:r>
              <a:rPr lang="es-ES_tradnl" b="1" dirty="0" smtClean="0">
                <a:solidFill>
                  <a:srgbClr val="00B050"/>
                </a:solidFill>
              </a:rPr>
              <a:t> </a:t>
            </a:r>
            <a:r>
              <a:rPr lang="es-ES_tradnl" dirty="0"/>
              <a:t>a las aguas superficiales y subterráneas de la Florida es uno de los problemas más grandes de calidad de agua que enfrenta el estado. </a:t>
            </a:r>
            <a:endParaRPr lang="en-US" dirty="0"/>
          </a:p>
          <a:p>
            <a:pPr>
              <a:buNone/>
            </a:pPr>
            <a:endParaRPr lang="en-US" dirty="0"/>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smtClean="0"/>
              <a:t>Repaso de los Aspectos Generales</a:t>
            </a:r>
            <a:endParaRPr lang="en-US" dirty="0"/>
          </a:p>
        </p:txBody>
      </p:sp>
      <p:sp>
        <p:nvSpPr>
          <p:cNvPr id="3" name="Content Placeholder 2"/>
          <p:cNvSpPr>
            <a:spLocks noGrp="1"/>
          </p:cNvSpPr>
          <p:nvPr>
            <p:ph idx="1"/>
          </p:nvPr>
        </p:nvSpPr>
        <p:spPr/>
        <p:txBody>
          <a:bodyPr/>
          <a:lstStyle/>
          <a:p>
            <a:pPr lvl="0">
              <a:buNone/>
            </a:pPr>
            <a:r>
              <a:rPr lang="en-US" dirty="0" smtClean="0"/>
              <a:t>4.  </a:t>
            </a:r>
            <a:r>
              <a:rPr lang="es-ES_tradnl" dirty="0" smtClean="0"/>
              <a:t>Los </a:t>
            </a:r>
            <a:r>
              <a:rPr lang="es-ES_tradnl" dirty="0"/>
              <a:t>condados y las ciudades pueden adoptar normas más </a:t>
            </a:r>
            <a:r>
              <a:rPr lang="es-ES_tradnl" u="sng" dirty="0" smtClean="0">
                <a:solidFill>
                  <a:srgbClr val="00B050"/>
                </a:solidFill>
              </a:rPr>
              <a:t>rigurosas</a:t>
            </a:r>
            <a:r>
              <a:rPr lang="es-ES_tradnl" dirty="0" smtClean="0">
                <a:solidFill>
                  <a:srgbClr val="00B050"/>
                </a:solidFill>
              </a:rPr>
              <a:t> </a:t>
            </a:r>
            <a:r>
              <a:rPr lang="es-ES_tradnl" dirty="0"/>
              <a:t>que las demandas de las leyes estatales para abordar los problemas de contaminación por fuentes no determinadas.  </a:t>
            </a:r>
            <a:endParaRPr lang="en-US" dirty="0"/>
          </a:p>
          <a:p>
            <a:pPr>
              <a:buNone/>
            </a:pPr>
            <a:endParaRPr lang="en-US" dirty="0"/>
          </a:p>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smtClean="0"/>
              <a:t>Repaso de los Aspectos Generales</a:t>
            </a:r>
            <a:endParaRPr lang="en-US" dirty="0"/>
          </a:p>
        </p:txBody>
      </p:sp>
      <p:sp>
        <p:nvSpPr>
          <p:cNvPr id="3" name="Content Placeholder 2"/>
          <p:cNvSpPr>
            <a:spLocks noGrp="1"/>
          </p:cNvSpPr>
          <p:nvPr>
            <p:ph idx="1"/>
          </p:nvPr>
        </p:nvSpPr>
        <p:spPr/>
        <p:txBody>
          <a:bodyPr/>
          <a:lstStyle/>
          <a:p>
            <a:pPr marL="0" lvl="0" indent="0">
              <a:buNone/>
            </a:pPr>
            <a:r>
              <a:rPr lang="en-US" dirty="0" smtClean="0"/>
              <a:t>5 . </a:t>
            </a:r>
            <a:r>
              <a:rPr lang="es-ES_tradnl" dirty="0"/>
              <a:t>Todos los aplicadores de fertilizante comercial urbano </a:t>
            </a:r>
            <a:r>
              <a:rPr lang="es-ES_tradnl" u="sng" dirty="0" smtClean="0">
                <a:solidFill>
                  <a:srgbClr val="00B050"/>
                </a:solidFill>
              </a:rPr>
              <a:t>deben</a:t>
            </a:r>
            <a:r>
              <a:rPr lang="es-ES_tradnl" dirty="0" smtClean="0">
                <a:solidFill>
                  <a:srgbClr val="00B050"/>
                </a:solidFill>
              </a:rPr>
              <a:t> </a:t>
            </a:r>
            <a:r>
              <a:rPr lang="es-ES_tradnl" dirty="0"/>
              <a:t>tener una certificación de licencia limitada de aplicador de fertilizante comercial  “</a:t>
            </a:r>
            <a:r>
              <a:rPr lang="es-ES_tradnl" dirty="0" err="1"/>
              <a:t>Limited</a:t>
            </a:r>
            <a:r>
              <a:rPr lang="es-ES_tradnl" dirty="0"/>
              <a:t> </a:t>
            </a:r>
            <a:r>
              <a:rPr lang="es-ES_tradnl" dirty="0" err="1"/>
              <a:t>Commercial</a:t>
            </a:r>
            <a:r>
              <a:rPr lang="es-ES_tradnl" dirty="0"/>
              <a:t> </a:t>
            </a:r>
            <a:r>
              <a:rPr lang="es-ES_tradnl" dirty="0" err="1"/>
              <a:t>Fertilizer</a:t>
            </a:r>
            <a:r>
              <a:rPr lang="es-ES_tradnl" dirty="0"/>
              <a:t> </a:t>
            </a:r>
            <a:r>
              <a:rPr lang="es-ES_tradnl" dirty="0" err="1"/>
              <a:t>Applicator</a:t>
            </a:r>
            <a:r>
              <a:rPr lang="es-ES_tradnl" dirty="0"/>
              <a:t> </a:t>
            </a:r>
            <a:r>
              <a:rPr lang="es-ES_tradnl" dirty="0" err="1"/>
              <a:t>Certificate</a:t>
            </a:r>
            <a:r>
              <a:rPr lang="es-ES_tradnl" dirty="0"/>
              <a:t>” (LCFAC) a partir del 2014 para trabajar legalmente en la Florida.</a:t>
            </a:r>
            <a:endParaRPr lang="en-US" dirty="0"/>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t>Repaso</a:t>
            </a:r>
            <a:r>
              <a:rPr lang="en-US" b="1" dirty="0"/>
              <a:t> de la </a:t>
            </a:r>
            <a:r>
              <a:rPr lang="en-US" b="1" dirty="0" err="1"/>
              <a:t>Introducción</a:t>
            </a:r>
            <a:endParaRPr lang="en-US" dirty="0"/>
          </a:p>
        </p:txBody>
      </p:sp>
      <p:sp>
        <p:nvSpPr>
          <p:cNvPr id="3" name="Content Placeholder 2"/>
          <p:cNvSpPr>
            <a:spLocks noGrp="1"/>
          </p:cNvSpPr>
          <p:nvPr>
            <p:ph idx="1"/>
          </p:nvPr>
        </p:nvSpPr>
        <p:spPr>
          <a:xfrm>
            <a:off x="457200" y="1676400"/>
            <a:ext cx="8534400" cy="2057400"/>
          </a:xfrm>
        </p:spPr>
        <p:txBody>
          <a:bodyPr/>
          <a:lstStyle/>
          <a:p>
            <a:pPr lvl="0"/>
            <a:r>
              <a:rPr lang="es-ES_tradnl" dirty="0"/>
              <a:t>La intención de este entrenamiento es </a:t>
            </a:r>
            <a:r>
              <a:rPr lang="es-ES" u="sng" dirty="0" smtClean="0">
                <a:solidFill>
                  <a:srgbClr val="00B050"/>
                </a:solidFill>
              </a:rPr>
              <a:t>mejorar</a:t>
            </a:r>
            <a:r>
              <a:rPr lang="es-ES_tradnl" dirty="0" smtClean="0"/>
              <a:t> </a:t>
            </a:r>
            <a:r>
              <a:rPr lang="es-ES_tradnl" dirty="0"/>
              <a:t>el conocimiento profesional y el </a:t>
            </a:r>
            <a:r>
              <a:rPr lang="es-ES_tradnl" u="sng" dirty="0" smtClean="0">
                <a:solidFill>
                  <a:srgbClr val="00B050"/>
                </a:solidFill>
              </a:rPr>
              <a:t>juicio</a:t>
            </a:r>
            <a:r>
              <a:rPr lang="es-ES_tradnl" dirty="0" smtClean="0"/>
              <a:t> de </a:t>
            </a:r>
            <a:r>
              <a:rPr lang="es-ES_tradnl" dirty="0"/>
              <a:t>la industria verde profesional, para la protección del </a:t>
            </a:r>
            <a:r>
              <a:rPr lang="es-ES_tradnl" u="sng" dirty="0" smtClean="0">
                <a:solidFill>
                  <a:srgbClr val="00B050"/>
                </a:solidFill>
              </a:rPr>
              <a:t>agua</a:t>
            </a:r>
            <a:r>
              <a:rPr lang="es-ES_tradnl" dirty="0" smtClean="0"/>
              <a:t> </a:t>
            </a:r>
            <a:r>
              <a:rPr lang="es-ES_tradnl" dirty="0"/>
              <a:t>de la Florida y los recursos naturales.  </a:t>
            </a:r>
            <a:endParaRPr lang="en-US" dirty="0"/>
          </a:p>
          <a:p>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smtClean="0"/>
              <a:t>Repaso de los Aspectos Generales</a:t>
            </a:r>
            <a:endParaRPr lang="en-US" dirty="0"/>
          </a:p>
        </p:txBody>
      </p:sp>
      <p:sp>
        <p:nvSpPr>
          <p:cNvPr id="3" name="Content Placeholder 2"/>
          <p:cNvSpPr>
            <a:spLocks noGrp="1"/>
          </p:cNvSpPr>
          <p:nvPr>
            <p:ph idx="1"/>
          </p:nvPr>
        </p:nvSpPr>
        <p:spPr/>
        <p:txBody>
          <a:bodyPr/>
          <a:lstStyle/>
          <a:p>
            <a:pPr marL="0" lvl="0" indent="0">
              <a:buNone/>
            </a:pPr>
            <a:r>
              <a:rPr lang="en-US" dirty="0" smtClean="0"/>
              <a:t>6. </a:t>
            </a:r>
            <a:r>
              <a:rPr lang="es-ES_tradnl" dirty="0"/>
              <a:t>Contaminación por fuentes no determinadas “</a:t>
            </a:r>
            <a:r>
              <a:rPr lang="es-ES_tradnl" dirty="0" err="1"/>
              <a:t>Nonpoint</a:t>
            </a:r>
            <a:r>
              <a:rPr lang="es-ES_tradnl" dirty="0"/>
              <a:t> </a:t>
            </a:r>
            <a:r>
              <a:rPr lang="es-ES_tradnl" dirty="0" err="1"/>
              <a:t>Source</a:t>
            </a:r>
            <a:r>
              <a:rPr lang="es-ES_tradnl" dirty="0"/>
              <a:t> </a:t>
            </a:r>
            <a:r>
              <a:rPr lang="es-ES_tradnl" dirty="0" err="1"/>
              <a:t>Pollution</a:t>
            </a:r>
            <a:r>
              <a:rPr lang="es-ES_tradnl" dirty="0"/>
              <a:t>” </a:t>
            </a:r>
            <a:r>
              <a:rPr lang="es-ES_tradnl" dirty="0" smtClean="0"/>
              <a:t>(</a:t>
            </a:r>
            <a:r>
              <a:rPr lang="es-ES_tradnl" u="sng" dirty="0" smtClean="0">
                <a:solidFill>
                  <a:srgbClr val="00B050"/>
                </a:solidFill>
              </a:rPr>
              <a:t>NPS</a:t>
            </a:r>
            <a:r>
              <a:rPr lang="es-ES_tradnl" dirty="0" smtClean="0"/>
              <a:t>) </a:t>
            </a:r>
            <a:r>
              <a:rPr lang="es-ES_tradnl" dirty="0"/>
              <a:t>es contaminación del agua que no se puede rastrear a su </a:t>
            </a:r>
            <a:r>
              <a:rPr lang="es-ES_tradnl" u="sng" dirty="0" smtClean="0">
                <a:solidFill>
                  <a:srgbClr val="00B050"/>
                </a:solidFill>
              </a:rPr>
              <a:t>origen</a:t>
            </a:r>
            <a:r>
              <a:rPr lang="es-ES_tradnl" dirty="0" smtClean="0">
                <a:solidFill>
                  <a:srgbClr val="00B050"/>
                </a:solidFill>
              </a:rPr>
              <a:t> </a:t>
            </a:r>
            <a:r>
              <a:rPr lang="es-ES_tradnl" dirty="0"/>
              <a:t>específico.</a:t>
            </a:r>
            <a:endParaRPr lang="en-US" dirty="0"/>
          </a:p>
          <a:p>
            <a:pPr>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smtClean="0"/>
              <a:t>Repaso de los Aspectos Generales</a:t>
            </a:r>
            <a:endParaRPr lang="en-US" dirty="0"/>
          </a:p>
        </p:txBody>
      </p:sp>
      <p:sp>
        <p:nvSpPr>
          <p:cNvPr id="3" name="Content Placeholder 2"/>
          <p:cNvSpPr>
            <a:spLocks noGrp="1"/>
          </p:cNvSpPr>
          <p:nvPr>
            <p:ph idx="1"/>
          </p:nvPr>
        </p:nvSpPr>
        <p:spPr/>
        <p:txBody>
          <a:bodyPr/>
          <a:lstStyle/>
          <a:p>
            <a:pPr marL="0" lvl="0" indent="0">
              <a:buNone/>
            </a:pPr>
            <a:r>
              <a:rPr lang="en-US" dirty="0" smtClean="0"/>
              <a:t>7. </a:t>
            </a:r>
            <a:r>
              <a:rPr lang="es-ES_tradnl" dirty="0"/>
              <a:t>Una </a:t>
            </a:r>
            <a:r>
              <a:rPr lang="es-ES_tradnl" u="sng" dirty="0" smtClean="0">
                <a:solidFill>
                  <a:srgbClr val="00B050"/>
                </a:solidFill>
              </a:rPr>
              <a:t>cuenca</a:t>
            </a:r>
            <a:r>
              <a:rPr lang="es-ES_tradnl" dirty="0" smtClean="0">
                <a:solidFill>
                  <a:srgbClr val="00B050"/>
                </a:solidFill>
              </a:rPr>
              <a:t> </a:t>
            </a:r>
            <a:r>
              <a:rPr lang="es-ES_tradnl" dirty="0"/>
              <a:t>urbana está compuesta de alcantarillas que transfieren el agua de lluvia desde las superficies impermeables a los lagos y ríos. </a:t>
            </a:r>
            <a:endParaRPr lang="en-US" dirty="0"/>
          </a:p>
          <a:p>
            <a:pPr>
              <a:buNone/>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smtClean="0"/>
              <a:t>Repaso de los Aspectos Generales</a:t>
            </a:r>
            <a:endParaRPr lang="en-US" dirty="0"/>
          </a:p>
        </p:txBody>
      </p:sp>
      <p:sp>
        <p:nvSpPr>
          <p:cNvPr id="3" name="Content Placeholder 2"/>
          <p:cNvSpPr>
            <a:spLocks noGrp="1"/>
          </p:cNvSpPr>
          <p:nvPr>
            <p:ph idx="1"/>
          </p:nvPr>
        </p:nvSpPr>
        <p:spPr/>
        <p:txBody>
          <a:bodyPr/>
          <a:lstStyle/>
          <a:p>
            <a:pPr lvl="0">
              <a:buNone/>
            </a:pPr>
            <a:r>
              <a:rPr lang="en-US" dirty="0" smtClean="0"/>
              <a:t>8.  </a:t>
            </a:r>
            <a:r>
              <a:rPr lang="es-ES_tradnl" dirty="0" smtClean="0"/>
              <a:t>Las </a:t>
            </a:r>
            <a:r>
              <a:rPr lang="es-ES_tradnl" dirty="0"/>
              <a:t>superficies  </a:t>
            </a:r>
            <a:r>
              <a:rPr lang="es-ES_tradnl" u="sng" dirty="0" smtClean="0">
                <a:solidFill>
                  <a:srgbClr val="00B050"/>
                </a:solidFill>
              </a:rPr>
              <a:t>impermeables</a:t>
            </a:r>
            <a:r>
              <a:rPr lang="es-ES_tradnl" dirty="0" smtClean="0"/>
              <a:t> </a:t>
            </a:r>
            <a:r>
              <a:rPr lang="es-ES_tradnl" dirty="0"/>
              <a:t>como las aceras, los estacionamientos, calles, techos o suelos compactados a menudo producen </a:t>
            </a:r>
            <a:r>
              <a:rPr lang="es-ES_tradnl" u="sng" dirty="0" smtClean="0">
                <a:solidFill>
                  <a:srgbClr val="00B050"/>
                </a:solidFill>
              </a:rPr>
              <a:t>escorrentía</a:t>
            </a:r>
            <a:r>
              <a:rPr lang="es-ES_tradnl" dirty="0" smtClean="0">
                <a:solidFill>
                  <a:srgbClr val="00B050"/>
                </a:solidFill>
              </a:rPr>
              <a:t> </a:t>
            </a:r>
            <a:r>
              <a:rPr lang="es-ES_tradnl" dirty="0"/>
              <a:t>de lluvia; el exceso de agua que corre por encima del suelo.</a:t>
            </a:r>
            <a:endParaRPr lang="en-US" dirty="0"/>
          </a:p>
          <a:p>
            <a:pPr>
              <a:buNone/>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smtClean="0"/>
              <a:t>Repaso de los Aspectos Generales</a:t>
            </a:r>
            <a:endParaRPr lang="en-US" dirty="0"/>
          </a:p>
        </p:txBody>
      </p:sp>
      <p:sp>
        <p:nvSpPr>
          <p:cNvPr id="3" name="Content Placeholder 2"/>
          <p:cNvSpPr>
            <a:spLocks noGrp="1"/>
          </p:cNvSpPr>
          <p:nvPr>
            <p:ph idx="1"/>
          </p:nvPr>
        </p:nvSpPr>
        <p:spPr/>
        <p:txBody>
          <a:bodyPr/>
          <a:lstStyle/>
          <a:p>
            <a:pPr lvl="0">
              <a:buNone/>
            </a:pPr>
            <a:r>
              <a:rPr lang="en-US" dirty="0" smtClean="0"/>
              <a:t>9. </a:t>
            </a:r>
            <a:r>
              <a:rPr lang="es-ES_tradnl" dirty="0"/>
              <a:t>El  </a:t>
            </a:r>
            <a:r>
              <a:rPr lang="es-ES_tradnl" u="sng" dirty="0" smtClean="0">
                <a:solidFill>
                  <a:srgbClr val="00B050"/>
                </a:solidFill>
              </a:rPr>
              <a:t>lavado</a:t>
            </a:r>
            <a:r>
              <a:rPr lang="es-ES_tradnl" dirty="0">
                <a:solidFill>
                  <a:srgbClr val="00B050"/>
                </a:solidFill>
              </a:rPr>
              <a:t> </a:t>
            </a:r>
            <a:r>
              <a:rPr lang="es-ES_tradnl" dirty="0" smtClean="0"/>
              <a:t>se </a:t>
            </a:r>
            <a:r>
              <a:rPr lang="es-ES_tradnl" dirty="0"/>
              <a:t>refiere a la perdida de nutrientes y otros químicos solubles en agua a través del suelo debido a irrigación o lluvias excesivas.  </a:t>
            </a:r>
            <a:endParaRPr lang="en-US" dirty="0"/>
          </a:p>
          <a:p>
            <a:pPr>
              <a:buNone/>
            </a:pPr>
            <a:endParaRPr lang="en-US" dirty="0"/>
          </a:p>
          <a:p>
            <a:pPr>
              <a:buNone/>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smtClean="0"/>
              <a:t>Repaso de los Aspectos Generales</a:t>
            </a:r>
            <a:endParaRPr lang="en-US" dirty="0"/>
          </a:p>
        </p:txBody>
      </p:sp>
      <p:sp>
        <p:nvSpPr>
          <p:cNvPr id="3" name="Content Placeholder 2"/>
          <p:cNvSpPr>
            <a:spLocks noGrp="1"/>
          </p:cNvSpPr>
          <p:nvPr>
            <p:ph idx="1"/>
          </p:nvPr>
        </p:nvSpPr>
        <p:spPr/>
        <p:txBody>
          <a:bodyPr/>
          <a:lstStyle/>
          <a:p>
            <a:pPr marL="0" lvl="0" indent="0">
              <a:buNone/>
            </a:pPr>
            <a:r>
              <a:rPr lang="en-US" dirty="0" smtClean="0"/>
              <a:t>10. </a:t>
            </a:r>
            <a:r>
              <a:rPr lang="es-ES_tradnl" dirty="0"/>
              <a:t>Las siglas </a:t>
            </a:r>
            <a:r>
              <a:rPr lang="es-ES_tradnl" u="sng" dirty="0" smtClean="0">
                <a:solidFill>
                  <a:srgbClr val="00B050"/>
                </a:solidFill>
              </a:rPr>
              <a:t>FFL</a:t>
            </a:r>
            <a:r>
              <a:rPr lang="es-ES_tradnl" dirty="0" smtClean="0">
                <a:solidFill>
                  <a:srgbClr val="00B050"/>
                </a:solidFill>
              </a:rPr>
              <a:t> </a:t>
            </a:r>
            <a:r>
              <a:rPr lang="es-ES_tradnl" dirty="0" smtClean="0"/>
              <a:t>se </a:t>
            </a:r>
            <a:r>
              <a:rPr lang="es-ES_tradnl" dirty="0"/>
              <a:t>refieren a Florida-</a:t>
            </a:r>
            <a:r>
              <a:rPr lang="es-ES_tradnl" dirty="0" err="1"/>
              <a:t>Friendly</a:t>
            </a:r>
            <a:r>
              <a:rPr lang="es-ES_tradnl" dirty="0"/>
              <a:t> </a:t>
            </a:r>
            <a:r>
              <a:rPr lang="es-ES_tradnl" dirty="0" err="1"/>
              <a:t>Landscaping</a:t>
            </a:r>
            <a:r>
              <a:rPr lang="es-ES_tradnl" dirty="0"/>
              <a:t>™. Un diseño de paisaje de calidad, instalado y mantenido de acuerdo a los </a:t>
            </a:r>
            <a:r>
              <a:rPr lang="es-ES_tradnl" u="sng" dirty="0" smtClean="0">
                <a:solidFill>
                  <a:srgbClr val="00B050"/>
                </a:solidFill>
              </a:rPr>
              <a:t>nueve</a:t>
            </a:r>
            <a:r>
              <a:rPr lang="es-ES_tradnl" u="sng" dirty="0" smtClean="0"/>
              <a:t>  </a:t>
            </a:r>
            <a:r>
              <a:rPr lang="es-ES_tradnl" dirty="0" smtClean="0">
                <a:solidFill>
                  <a:srgbClr val="00B050"/>
                </a:solidFill>
              </a:rPr>
              <a:t> </a:t>
            </a:r>
            <a:r>
              <a:rPr lang="es-ES_tradnl" dirty="0"/>
              <a:t>principios científicos que conservan y protegen el agua de la Florida y los recursos naturales.</a:t>
            </a:r>
            <a:br>
              <a:rPr lang="es-ES_tradnl" dirty="0"/>
            </a:b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u="sng" dirty="0" smtClean="0"/>
              <a:t>Resumen de Respuestas</a:t>
            </a:r>
            <a:endParaRPr lang="es-ES_tradnl" u="sng" dirty="0"/>
          </a:p>
        </p:txBody>
      </p:sp>
      <p:sp>
        <p:nvSpPr>
          <p:cNvPr id="3" name="Content Placeholder 2"/>
          <p:cNvSpPr>
            <a:spLocks noGrp="1"/>
          </p:cNvSpPr>
          <p:nvPr>
            <p:ph idx="1"/>
          </p:nvPr>
        </p:nvSpPr>
        <p:spPr>
          <a:xfrm>
            <a:off x="457200" y="1371600"/>
            <a:ext cx="8229600" cy="4525963"/>
          </a:xfrm>
        </p:spPr>
        <p:txBody>
          <a:bodyPr>
            <a:noAutofit/>
          </a:bodyPr>
          <a:lstStyle/>
          <a:p>
            <a:r>
              <a:rPr lang="es-ES_tradnl" sz="2800" dirty="0" smtClean="0"/>
              <a:t>Limpia, EPA, Proteger</a:t>
            </a:r>
          </a:p>
          <a:p>
            <a:r>
              <a:rPr lang="es-ES_tradnl" sz="2800" dirty="0" smtClean="0"/>
              <a:t>Numéricas </a:t>
            </a:r>
          </a:p>
          <a:p>
            <a:r>
              <a:rPr lang="es-ES_tradnl" sz="2800" dirty="0" smtClean="0"/>
              <a:t>Nutrientes</a:t>
            </a:r>
          </a:p>
          <a:p>
            <a:r>
              <a:rPr lang="es-ES_tradnl" sz="2800" dirty="0" smtClean="0"/>
              <a:t>Rigurosas</a:t>
            </a:r>
          </a:p>
          <a:p>
            <a:r>
              <a:rPr lang="es-ES_tradnl" sz="2800" dirty="0" smtClean="0"/>
              <a:t>Deben</a:t>
            </a:r>
          </a:p>
          <a:p>
            <a:r>
              <a:rPr lang="es-ES_tradnl" sz="2800" dirty="0" smtClean="0"/>
              <a:t>NPS, Origen</a:t>
            </a:r>
          </a:p>
          <a:p>
            <a:r>
              <a:rPr lang="es-ES_tradnl" sz="2800" dirty="0" smtClean="0"/>
              <a:t>Cuenca</a:t>
            </a:r>
          </a:p>
          <a:p>
            <a:r>
              <a:rPr lang="es-ES_tradnl" sz="2800" dirty="0" smtClean="0"/>
              <a:t>Impermeable, Escorrentía </a:t>
            </a:r>
          </a:p>
          <a:p>
            <a:r>
              <a:rPr lang="es-ES_tradnl" sz="2800" dirty="0" smtClean="0"/>
              <a:t>Lavado</a:t>
            </a:r>
          </a:p>
          <a:p>
            <a:r>
              <a:rPr lang="es-ES_tradnl" sz="2800" dirty="0" smtClean="0"/>
              <a:t>FFL, Nueve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3412786"/>
            <a:ext cx="9144000" cy="1246909"/>
          </a:xfrm>
          <a:prstGeom prst="rect">
            <a:avLst/>
          </a:prstGeom>
        </p:spPr>
      </p:pic>
      <p:pic>
        <p:nvPicPr>
          <p:cNvPr id="6" name="Picture 5"/>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81000" y="3651316"/>
            <a:ext cx="1083553" cy="812665"/>
          </a:xfrm>
          <a:prstGeom prst="rect">
            <a:avLst/>
          </a:prstGeom>
        </p:spPr>
      </p:pic>
      <p:sp>
        <p:nvSpPr>
          <p:cNvPr id="2" name="Title 1"/>
          <p:cNvSpPr>
            <a:spLocks noGrp="1"/>
          </p:cNvSpPr>
          <p:nvPr>
            <p:ph type="title"/>
          </p:nvPr>
        </p:nvSpPr>
        <p:spPr>
          <a:xfrm>
            <a:off x="1438614" y="3505200"/>
            <a:ext cx="7620000" cy="1066482"/>
          </a:xfrm>
        </p:spPr>
        <p:txBody>
          <a:bodyPr/>
          <a:lstStyle/>
          <a:p>
            <a:pPr algn="l"/>
            <a:r>
              <a:rPr lang="en-US" dirty="0" smtClean="0"/>
              <a:t>¿</a:t>
            </a:r>
            <a:r>
              <a:rPr lang="es-ES_tradnl" dirty="0" smtClean="0"/>
              <a:t>Preguntas</a:t>
            </a:r>
            <a:r>
              <a:rPr lang="en-US" dirty="0" smtClean="0"/>
              <a:t>?</a:t>
            </a:r>
            <a:endParaRPr lang="en-US" dirty="0"/>
          </a:p>
        </p:txBody>
      </p:sp>
    </p:spTree>
    <p:extLst>
      <p:ext uri="{BB962C8B-B14F-4D97-AF65-F5344CB8AC3E}">
        <p14:creationId xmlns:p14="http://schemas.microsoft.com/office/powerpoint/2010/main" val="10172963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pic>
        <p:nvPicPr>
          <p:cNvPr id="10" name="Picture 9"/>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3412786"/>
            <a:ext cx="9144000" cy="1246909"/>
          </a:xfrm>
          <a:prstGeom prst="rect">
            <a:avLst/>
          </a:prstGeom>
        </p:spPr>
      </p:pic>
      <p:sp>
        <p:nvSpPr>
          <p:cNvPr id="2" name="Title 1"/>
          <p:cNvSpPr>
            <a:spLocks noGrp="1"/>
          </p:cNvSpPr>
          <p:nvPr>
            <p:ph type="ctrTitle"/>
          </p:nvPr>
        </p:nvSpPr>
        <p:spPr>
          <a:xfrm>
            <a:off x="685800" y="1905000"/>
            <a:ext cx="7772400" cy="1470025"/>
          </a:xfrm>
        </p:spPr>
        <p:txBody>
          <a:bodyPr>
            <a:normAutofit fontScale="90000"/>
          </a:bodyPr>
          <a:lstStyle/>
          <a:p>
            <a:pPr algn="l"/>
            <a:r>
              <a:rPr lang="en-US" sz="2400" dirty="0">
                <a:solidFill>
                  <a:srgbClr val="FFFFFF"/>
                </a:solidFill>
                <a:latin typeface="+mn-lt"/>
              </a:rPr>
              <a:t>Florida-Friendly</a:t>
            </a:r>
            <a:r>
              <a:rPr lang="en-US" sz="3200" dirty="0">
                <a:solidFill>
                  <a:srgbClr val="FFFFFF"/>
                </a:solidFill>
                <a:latin typeface="+mn-lt"/>
              </a:rPr>
              <a:t/>
            </a:r>
            <a:br>
              <a:rPr lang="en-US" sz="3200" dirty="0">
                <a:solidFill>
                  <a:srgbClr val="FFFFFF"/>
                </a:solidFill>
                <a:latin typeface="+mn-lt"/>
              </a:rPr>
            </a:br>
            <a:r>
              <a:rPr lang="en-US" sz="3200" dirty="0">
                <a:solidFill>
                  <a:srgbClr val="92D050"/>
                </a:solidFill>
                <a:latin typeface="+mj-lt"/>
              </a:rPr>
              <a:t>Best </a:t>
            </a:r>
            <a:r>
              <a:rPr lang="en-US" sz="3200" dirty="0" smtClean="0">
                <a:solidFill>
                  <a:srgbClr val="92D050"/>
                </a:solidFill>
                <a:latin typeface="+mj-lt"/>
              </a:rPr>
              <a:t>Management Practices</a:t>
            </a:r>
            <a:r>
              <a:rPr lang="en-US" sz="3200" dirty="0">
                <a:solidFill>
                  <a:srgbClr val="1BC8DF"/>
                </a:solidFill>
              </a:rPr>
              <a:t/>
            </a:r>
            <a:br>
              <a:rPr lang="en-US" sz="3200" dirty="0">
                <a:solidFill>
                  <a:srgbClr val="1BC8DF"/>
                </a:solidFill>
              </a:rPr>
            </a:br>
            <a:r>
              <a:rPr lang="en-US" sz="2400" dirty="0">
                <a:solidFill>
                  <a:srgbClr val="FFFFFF"/>
                </a:solidFill>
                <a:latin typeface="+mn-lt"/>
              </a:rPr>
              <a:t>for Protection of Water </a:t>
            </a:r>
            <a:r>
              <a:rPr lang="en-US" sz="2400" dirty="0" smtClean="0">
                <a:solidFill>
                  <a:srgbClr val="FFFFFF"/>
                </a:solidFill>
                <a:latin typeface="+mn-lt"/>
              </a:rPr>
              <a:t>Resources</a:t>
            </a:r>
            <a:br>
              <a:rPr lang="en-US" sz="2400" dirty="0" smtClean="0">
                <a:solidFill>
                  <a:srgbClr val="FFFFFF"/>
                </a:solidFill>
                <a:latin typeface="+mn-lt"/>
              </a:rPr>
            </a:br>
            <a:r>
              <a:rPr lang="en-US" sz="2400" dirty="0" smtClean="0">
                <a:solidFill>
                  <a:srgbClr val="FFFFFF"/>
                </a:solidFill>
                <a:latin typeface="+mn-lt"/>
              </a:rPr>
              <a:t>by </a:t>
            </a:r>
            <a:r>
              <a:rPr lang="en-US" sz="2400" dirty="0">
                <a:solidFill>
                  <a:srgbClr val="FFFFFF"/>
                </a:solidFill>
                <a:latin typeface="+mn-lt"/>
              </a:rPr>
              <a:t>the Green Industries</a:t>
            </a:r>
            <a:r>
              <a:rPr lang="en-US" sz="3200" dirty="0">
                <a:solidFill>
                  <a:srgbClr val="FFFFFF"/>
                </a:solidFill>
              </a:rPr>
              <a:t/>
            </a:r>
            <a:br>
              <a:rPr lang="en-US" sz="3200" dirty="0">
                <a:solidFill>
                  <a:srgbClr val="FFFFFF"/>
                </a:solidFill>
              </a:rPr>
            </a:br>
            <a:endParaRPr lang="en-US" sz="3200" dirty="0">
              <a:solidFill>
                <a:srgbClr val="FFFFFF"/>
              </a:solidFill>
            </a:endParaRPr>
          </a:p>
        </p:txBody>
      </p:sp>
      <p:sp>
        <p:nvSpPr>
          <p:cNvPr id="7" name="Subtitle 2"/>
          <p:cNvSpPr>
            <a:spLocks noGrp="1"/>
          </p:cNvSpPr>
          <p:nvPr>
            <p:ph type="subTitle" idx="1"/>
          </p:nvPr>
        </p:nvSpPr>
        <p:spPr>
          <a:xfrm>
            <a:off x="1371600" y="3505200"/>
            <a:ext cx="6858000" cy="914400"/>
          </a:xfrm>
        </p:spPr>
        <p:txBody>
          <a:bodyPr>
            <a:noAutofit/>
          </a:bodyPr>
          <a:lstStyle/>
          <a:p>
            <a:pPr algn="l"/>
            <a:r>
              <a:rPr lang="en-US" sz="1800" dirty="0"/>
              <a:t>Green Industries </a:t>
            </a:r>
            <a:br>
              <a:rPr lang="en-US" sz="1800" dirty="0"/>
            </a:br>
            <a:r>
              <a:rPr lang="en-US" sz="1800" dirty="0"/>
              <a:t>Best Management </a:t>
            </a:r>
            <a:r>
              <a:rPr lang="en-US" sz="1800" dirty="0" smtClean="0"/>
              <a:t>Practices</a:t>
            </a:r>
            <a:r>
              <a:rPr lang="en-US" sz="1800" dirty="0" smtClean="0">
                <a:solidFill>
                  <a:srgbClr val="1BC8DF"/>
                </a:solidFill>
              </a:rPr>
              <a:t/>
            </a:r>
            <a:br>
              <a:rPr lang="en-US" sz="1800" dirty="0" smtClean="0">
                <a:solidFill>
                  <a:srgbClr val="1BC8DF"/>
                </a:solidFill>
              </a:rPr>
            </a:br>
            <a:r>
              <a:rPr lang="en-US" sz="1800" dirty="0" smtClean="0">
                <a:solidFill>
                  <a:srgbClr val="FFFFFF"/>
                </a:solidFill>
                <a:latin typeface="Arial" pitchFamily="34" charset="0"/>
                <a:cs typeface="Arial" pitchFamily="34" charset="0"/>
              </a:rPr>
              <a:t>Modulo 3: </a:t>
            </a:r>
            <a:r>
              <a:rPr lang="es-ES" sz="1800" dirty="0" smtClean="0">
                <a:solidFill>
                  <a:srgbClr val="FFFFFF"/>
                </a:solidFill>
                <a:latin typeface="Arial" pitchFamily="34" charset="0"/>
                <a:cs typeface="Arial" pitchFamily="34" charset="0"/>
              </a:rPr>
              <a:t>Repaso de Céspedes y Jardines</a:t>
            </a:r>
            <a:r>
              <a:rPr lang="en-US" sz="1800" dirty="0" smtClean="0">
                <a:solidFill>
                  <a:srgbClr val="FFFFFF"/>
                </a:solidFill>
                <a:latin typeface="Arial" pitchFamily="34" charset="0"/>
                <a:cs typeface="Arial" pitchFamily="34" charset="0"/>
              </a:rPr>
              <a:t> </a:t>
            </a:r>
            <a:endParaRPr lang="en-US" sz="1800" dirty="0">
              <a:solidFill>
                <a:srgbClr val="FFFFFF"/>
              </a:solidFill>
              <a:latin typeface="Arial" pitchFamily="34" charset="0"/>
              <a:cs typeface="Arial" pitchFamily="34" charset="0"/>
            </a:endParaRPr>
          </a:p>
        </p:txBody>
      </p:sp>
      <p:pic>
        <p:nvPicPr>
          <p:cNvPr id="11" name="Picture 10"/>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81000" y="3581400"/>
            <a:ext cx="1083553" cy="812665"/>
          </a:xfrm>
          <a:prstGeom prst="rect">
            <a:avLst/>
          </a:prstGeom>
        </p:spPr>
      </p:pic>
    </p:spTree>
    <p:extLst>
      <p:ext uri="{BB962C8B-B14F-4D97-AF65-F5344CB8AC3E}">
        <p14:creationId xmlns:p14="http://schemas.microsoft.com/office/powerpoint/2010/main" val="23581607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b="1" dirty="0" smtClean="0"/>
              <a:t>Repaso de Céspedes y Jardines</a:t>
            </a:r>
            <a:endParaRPr lang="en-US" dirty="0"/>
          </a:p>
        </p:txBody>
      </p:sp>
      <p:sp>
        <p:nvSpPr>
          <p:cNvPr id="3" name="Content Placeholder 2"/>
          <p:cNvSpPr>
            <a:spLocks noGrp="1"/>
          </p:cNvSpPr>
          <p:nvPr>
            <p:ph idx="1"/>
          </p:nvPr>
        </p:nvSpPr>
        <p:spPr/>
        <p:txBody>
          <a:bodyPr/>
          <a:lstStyle/>
          <a:p>
            <a:pPr lvl="0"/>
            <a:r>
              <a:rPr lang="es-ES_tradnl" dirty="0"/>
              <a:t>Un </a:t>
            </a:r>
            <a:r>
              <a:rPr lang="es-ES_tradnl" u="sng" dirty="0" smtClean="0">
                <a:solidFill>
                  <a:srgbClr val="00B050"/>
                </a:solidFill>
              </a:rPr>
              <a:t>denso</a:t>
            </a:r>
            <a:r>
              <a:rPr lang="es-ES_tradnl" dirty="0" smtClean="0">
                <a:solidFill>
                  <a:srgbClr val="00B050"/>
                </a:solidFill>
              </a:rPr>
              <a:t> </a:t>
            </a:r>
            <a:r>
              <a:rPr lang="es-ES_tradnl" dirty="0" smtClean="0"/>
              <a:t>sistema </a:t>
            </a:r>
            <a:r>
              <a:rPr lang="es-ES_tradnl" dirty="0"/>
              <a:t>de raíces y </a:t>
            </a:r>
            <a:r>
              <a:rPr lang="es-ES" dirty="0"/>
              <a:t>brotes</a:t>
            </a:r>
            <a:r>
              <a:rPr lang="es-ES_tradnl" dirty="0"/>
              <a:t> de un césped sano, provee un filtro natural de agua que elimina contaminantes y reduce el efecto de la contaminación urbana por fuentes no determinadas.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b="1" dirty="0" smtClean="0"/>
              <a:t>Repaso de Céspedes y Jardines</a:t>
            </a:r>
            <a:endParaRPr lang="en-US" dirty="0"/>
          </a:p>
        </p:txBody>
      </p:sp>
      <p:sp>
        <p:nvSpPr>
          <p:cNvPr id="3" name="Content Placeholder 2"/>
          <p:cNvSpPr>
            <a:spLocks noGrp="1"/>
          </p:cNvSpPr>
          <p:nvPr>
            <p:ph idx="1"/>
          </p:nvPr>
        </p:nvSpPr>
        <p:spPr/>
        <p:txBody>
          <a:bodyPr/>
          <a:lstStyle/>
          <a:p>
            <a:pPr lvl="0">
              <a:buNone/>
            </a:pPr>
            <a:r>
              <a:rPr lang="en-US" dirty="0" smtClean="0"/>
              <a:t>2.  </a:t>
            </a:r>
            <a:r>
              <a:rPr lang="es-ES_tradnl" dirty="0" smtClean="0"/>
              <a:t>El </a:t>
            </a:r>
            <a:r>
              <a:rPr lang="es-ES_tradnl" dirty="0"/>
              <a:t>césped </a:t>
            </a:r>
            <a:r>
              <a:rPr lang="es-ES_tradnl" u="sng" dirty="0" smtClean="0">
                <a:solidFill>
                  <a:srgbClr val="00B050"/>
                </a:solidFill>
              </a:rPr>
              <a:t>St</a:t>
            </a:r>
            <a:r>
              <a:rPr lang="es-ES_tradnl" u="sng" dirty="0">
                <a:solidFill>
                  <a:srgbClr val="00B050"/>
                </a:solidFill>
              </a:rPr>
              <a:t>. </a:t>
            </a:r>
            <a:r>
              <a:rPr lang="es-ES_tradnl" u="sng" dirty="0" smtClean="0">
                <a:solidFill>
                  <a:srgbClr val="00B050"/>
                </a:solidFill>
              </a:rPr>
              <a:t>Augustine</a:t>
            </a:r>
            <a:r>
              <a:rPr lang="es-ES_tradnl" b="1" dirty="0" smtClean="0">
                <a:solidFill>
                  <a:srgbClr val="00B050"/>
                </a:solidFill>
              </a:rPr>
              <a:t> </a:t>
            </a:r>
            <a:r>
              <a:rPr lang="es-ES_tradnl" dirty="0"/>
              <a:t>tiene alta tolerancia a las sales en áreas costeras y sistemas de irrigación con agua reciclada y  tolera un intervalo amplio de pH del suelo. Esto lo convierte en el césped más adaptable y más utilizado en la Florida.</a:t>
            </a:r>
            <a:endParaRPr lang="en-US" dirty="0"/>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t>Repaso</a:t>
            </a:r>
            <a:r>
              <a:rPr lang="en-US" b="1" dirty="0"/>
              <a:t> de la </a:t>
            </a:r>
            <a:r>
              <a:rPr lang="en-US" b="1" dirty="0" err="1"/>
              <a:t>Introducción</a:t>
            </a:r>
            <a:endParaRPr lang="en-US" dirty="0"/>
          </a:p>
        </p:txBody>
      </p:sp>
      <p:sp>
        <p:nvSpPr>
          <p:cNvPr id="3" name="Content Placeholder 2"/>
          <p:cNvSpPr>
            <a:spLocks noGrp="1"/>
          </p:cNvSpPr>
          <p:nvPr>
            <p:ph idx="1"/>
          </p:nvPr>
        </p:nvSpPr>
        <p:spPr/>
        <p:txBody>
          <a:bodyPr/>
          <a:lstStyle/>
          <a:p>
            <a:pPr lvl="0">
              <a:buNone/>
            </a:pPr>
            <a:r>
              <a:rPr lang="en-US" dirty="0" smtClean="0">
                <a:latin typeface="Arial Narrow" pitchFamily="34" charset="0"/>
              </a:rPr>
              <a:t>2.  </a:t>
            </a:r>
            <a:r>
              <a:rPr lang="es-ES_tradnl" dirty="0" smtClean="0"/>
              <a:t>Muchos </a:t>
            </a:r>
            <a:r>
              <a:rPr lang="es-ES_tradnl" dirty="0"/>
              <a:t>de los recursos hídricos de la Florida, son particularmente susceptibles a la contaminación debido a la  </a:t>
            </a:r>
            <a:r>
              <a:rPr lang="es-ES_tradnl" u="sng" dirty="0" smtClean="0">
                <a:solidFill>
                  <a:srgbClr val="00B050"/>
                </a:solidFill>
              </a:rPr>
              <a:t>geología</a:t>
            </a:r>
            <a:r>
              <a:rPr lang="es-ES_tradnl" dirty="0" smtClean="0">
                <a:solidFill>
                  <a:srgbClr val="00B050"/>
                </a:solidFill>
              </a:rPr>
              <a:t> </a:t>
            </a:r>
            <a:r>
              <a:rPr lang="es-ES_tradnl" dirty="0"/>
              <a:t>y el </a:t>
            </a:r>
            <a:r>
              <a:rPr lang="es-ES_tradnl" u="sng" dirty="0" smtClean="0">
                <a:solidFill>
                  <a:srgbClr val="00B050"/>
                </a:solidFill>
              </a:rPr>
              <a:t>clima</a:t>
            </a:r>
            <a:r>
              <a:rPr lang="es-ES_tradnl" dirty="0" smtClean="0">
                <a:solidFill>
                  <a:srgbClr val="00B050"/>
                </a:solidFill>
              </a:rPr>
              <a:t> </a:t>
            </a:r>
            <a:r>
              <a:rPr lang="es-ES_tradnl" dirty="0"/>
              <a:t>único del </a:t>
            </a:r>
            <a:r>
              <a:rPr lang="es-ES_tradnl" dirty="0" smtClean="0"/>
              <a:t>estado</a:t>
            </a:r>
            <a:r>
              <a:rPr lang="es-ES_tradnl" dirty="0"/>
              <a:t>.</a:t>
            </a:r>
            <a:r>
              <a:rPr lang="es-ES_tradnl" dirty="0" smtClean="0"/>
              <a:t>  </a:t>
            </a:r>
            <a:endParaRPr lang="en-US" dirty="0"/>
          </a:p>
          <a:p>
            <a:pPr>
              <a:buNone/>
            </a:pPr>
            <a:endParaRPr lang="en-US" dirty="0" smtClean="0">
              <a:solidFill>
                <a:srgbClr val="00DA63"/>
              </a:solidFill>
              <a:latin typeface="Arial Narrow" pitchFamily="34" charset="0"/>
            </a:endParaRPr>
          </a:p>
          <a:p>
            <a:pPr>
              <a:buNone/>
            </a:pPr>
            <a:endParaRPr lang="en-US" dirty="0">
              <a:latin typeface="Arial Narrow" pitchFamily="34"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b="1" dirty="0" smtClean="0"/>
              <a:t>Repaso de Céspedes y Jardines</a:t>
            </a:r>
            <a:endParaRPr lang="en-US" dirty="0"/>
          </a:p>
        </p:txBody>
      </p:sp>
      <p:sp>
        <p:nvSpPr>
          <p:cNvPr id="3" name="Content Placeholder 2"/>
          <p:cNvSpPr>
            <a:spLocks noGrp="1"/>
          </p:cNvSpPr>
          <p:nvPr>
            <p:ph idx="1"/>
          </p:nvPr>
        </p:nvSpPr>
        <p:spPr/>
        <p:txBody>
          <a:bodyPr/>
          <a:lstStyle/>
          <a:p>
            <a:pPr lvl="0">
              <a:buNone/>
            </a:pPr>
            <a:r>
              <a:rPr lang="en-US" dirty="0" smtClean="0"/>
              <a:t>3.  </a:t>
            </a:r>
            <a:r>
              <a:rPr lang="es-ES_tradnl" dirty="0" smtClean="0"/>
              <a:t>Hay </a:t>
            </a:r>
            <a:r>
              <a:rPr lang="es-ES_tradnl" dirty="0"/>
              <a:t>muchas </a:t>
            </a:r>
            <a:r>
              <a:rPr lang="es-ES_tradnl" u="sng" dirty="0" smtClean="0">
                <a:solidFill>
                  <a:srgbClr val="00B050"/>
                </a:solidFill>
              </a:rPr>
              <a:t>desventajas</a:t>
            </a:r>
            <a:r>
              <a:rPr lang="es-ES_tradnl" dirty="0" smtClean="0">
                <a:solidFill>
                  <a:srgbClr val="00B050"/>
                </a:solidFill>
              </a:rPr>
              <a:t> </a:t>
            </a:r>
            <a:r>
              <a:rPr lang="es-ES_tradnl" dirty="0"/>
              <a:t>al St. Augustine. No se mantendrá verde sin agua suplementaria durante los tiempos de sequía, tiene baja tolerancia al desgaste por el tráfico y </a:t>
            </a:r>
            <a:r>
              <a:rPr lang="es-ES_tradnl"/>
              <a:t>acumula </a:t>
            </a:r>
            <a:r>
              <a:rPr lang="es-ES_tradnl" u="sng" smtClean="0">
                <a:solidFill>
                  <a:srgbClr val="00B050"/>
                </a:solidFill>
              </a:rPr>
              <a:t>paja</a:t>
            </a:r>
            <a:r>
              <a:rPr lang="es-ES_tradnl" smtClean="0"/>
              <a:t> </a:t>
            </a:r>
            <a:r>
              <a:rPr lang="es-ES_tradnl" dirty="0"/>
              <a:t>muerta, particularmente cuando hay nitrógeno y agua en exceso.</a:t>
            </a:r>
            <a:endParaRPr lang="en-US" dirty="0"/>
          </a:p>
          <a:p>
            <a:pPr>
              <a:buNone/>
            </a:pP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b="1" dirty="0" smtClean="0"/>
              <a:t>Repaso de Céspedes y Jardines</a:t>
            </a:r>
            <a:endParaRPr lang="en-US" dirty="0"/>
          </a:p>
        </p:txBody>
      </p:sp>
      <p:sp>
        <p:nvSpPr>
          <p:cNvPr id="3" name="Content Placeholder 2"/>
          <p:cNvSpPr>
            <a:spLocks noGrp="1"/>
          </p:cNvSpPr>
          <p:nvPr>
            <p:ph idx="1"/>
          </p:nvPr>
        </p:nvSpPr>
        <p:spPr/>
        <p:txBody>
          <a:bodyPr/>
          <a:lstStyle/>
          <a:p>
            <a:pPr lvl="0">
              <a:buNone/>
            </a:pPr>
            <a:r>
              <a:rPr lang="en-US" dirty="0" smtClean="0"/>
              <a:t>4.  </a:t>
            </a:r>
            <a:r>
              <a:rPr lang="es-ES_tradnl" dirty="0" smtClean="0"/>
              <a:t>Comparado </a:t>
            </a:r>
            <a:r>
              <a:rPr lang="es-ES_tradnl" dirty="0"/>
              <a:t>al St. Augustine, el césped </a:t>
            </a:r>
            <a:r>
              <a:rPr lang="es-ES_tradnl" dirty="0" err="1"/>
              <a:t>Zoysia</a:t>
            </a:r>
            <a:r>
              <a:rPr lang="es-ES_tradnl" dirty="0"/>
              <a:t> tiene hojas más pequeñas y </a:t>
            </a:r>
            <a:r>
              <a:rPr lang="es-ES_tradnl" u="sng" dirty="0" smtClean="0">
                <a:solidFill>
                  <a:srgbClr val="00B050"/>
                </a:solidFill>
              </a:rPr>
              <a:t>finas</a:t>
            </a:r>
            <a:r>
              <a:rPr lang="es-ES_tradnl" dirty="0" smtClean="0">
                <a:solidFill>
                  <a:srgbClr val="00B050"/>
                </a:solidFill>
              </a:rPr>
              <a:t> </a:t>
            </a:r>
            <a:r>
              <a:rPr lang="es-ES_tradnl" dirty="0"/>
              <a:t>que proveen un hábito de más </a:t>
            </a:r>
            <a:r>
              <a:rPr lang="es-ES_tradnl" u="sng" dirty="0" smtClean="0">
                <a:solidFill>
                  <a:srgbClr val="00B050"/>
                </a:solidFill>
              </a:rPr>
              <a:t>densidad</a:t>
            </a:r>
            <a:r>
              <a:rPr lang="es-ES_tradnl" dirty="0" smtClean="0">
                <a:solidFill>
                  <a:srgbClr val="00B050"/>
                </a:solidFill>
              </a:rPr>
              <a:t> </a:t>
            </a:r>
            <a:r>
              <a:rPr lang="es-ES_tradnl" dirty="0" smtClean="0"/>
              <a:t>de </a:t>
            </a:r>
            <a:r>
              <a:rPr lang="es-ES_tradnl" dirty="0"/>
              <a:t>crecimiento.  </a:t>
            </a:r>
            <a:endParaRPr lang="en-US" dirty="0"/>
          </a:p>
          <a:p>
            <a:pPr>
              <a:buNone/>
            </a:pP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b="1" dirty="0" smtClean="0"/>
              <a:t>Repaso de Céspedes y Jardines</a:t>
            </a:r>
            <a:endParaRPr lang="en-US" dirty="0"/>
          </a:p>
        </p:txBody>
      </p:sp>
      <p:sp>
        <p:nvSpPr>
          <p:cNvPr id="3" name="Content Placeholder 2"/>
          <p:cNvSpPr>
            <a:spLocks noGrp="1"/>
          </p:cNvSpPr>
          <p:nvPr>
            <p:ph idx="1"/>
          </p:nvPr>
        </p:nvSpPr>
        <p:spPr/>
        <p:txBody>
          <a:bodyPr/>
          <a:lstStyle/>
          <a:p>
            <a:pPr lvl="0">
              <a:buNone/>
            </a:pPr>
            <a:r>
              <a:rPr lang="en-US" dirty="0" smtClean="0"/>
              <a:t>5.   </a:t>
            </a:r>
            <a:r>
              <a:rPr lang="es-ES_tradnl" dirty="0" smtClean="0"/>
              <a:t>El </a:t>
            </a:r>
            <a:r>
              <a:rPr lang="es-ES_tradnl" dirty="0"/>
              <a:t>césped </a:t>
            </a:r>
            <a:r>
              <a:rPr lang="es-ES_tradnl" dirty="0" err="1"/>
              <a:t>Zoysia</a:t>
            </a:r>
            <a:r>
              <a:rPr lang="es-ES_tradnl" dirty="0"/>
              <a:t> necesita la misma cantidad de </a:t>
            </a:r>
            <a:r>
              <a:rPr lang="es-ES_tradnl" u="sng" dirty="0" smtClean="0">
                <a:solidFill>
                  <a:srgbClr val="00B050"/>
                </a:solidFill>
              </a:rPr>
              <a:t>agua</a:t>
            </a:r>
            <a:r>
              <a:rPr lang="es-ES_tradnl" dirty="0" smtClean="0">
                <a:solidFill>
                  <a:srgbClr val="00B050"/>
                </a:solidFill>
              </a:rPr>
              <a:t> </a:t>
            </a:r>
            <a:r>
              <a:rPr lang="es-ES_tradnl" dirty="0"/>
              <a:t>que el  St. Augustine.</a:t>
            </a:r>
            <a:endParaRPr lang="en-US" dirty="0"/>
          </a:p>
          <a:p>
            <a:pPr>
              <a:buNone/>
            </a:pP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b="1" dirty="0" smtClean="0"/>
              <a:t>Repaso de Céspedes y Jardines</a:t>
            </a:r>
            <a:endParaRPr lang="en-US" dirty="0"/>
          </a:p>
        </p:txBody>
      </p:sp>
      <p:sp>
        <p:nvSpPr>
          <p:cNvPr id="3" name="Content Placeholder 2"/>
          <p:cNvSpPr>
            <a:spLocks noGrp="1"/>
          </p:cNvSpPr>
          <p:nvPr>
            <p:ph idx="1"/>
          </p:nvPr>
        </p:nvSpPr>
        <p:spPr/>
        <p:txBody>
          <a:bodyPr/>
          <a:lstStyle/>
          <a:p>
            <a:pPr lvl="0">
              <a:buNone/>
            </a:pPr>
            <a:r>
              <a:rPr lang="en-US" dirty="0" smtClean="0"/>
              <a:t>6.  </a:t>
            </a:r>
            <a:r>
              <a:rPr lang="es-ES_tradnl" dirty="0" smtClean="0"/>
              <a:t>El </a:t>
            </a:r>
            <a:r>
              <a:rPr lang="es-ES_tradnl" dirty="0"/>
              <a:t>césped Bahía puede describirse como césped de </a:t>
            </a:r>
            <a:r>
              <a:rPr lang="es-ES_tradnl" u="sng" dirty="0" smtClean="0">
                <a:solidFill>
                  <a:srgbClr val="00B050"/>
                </a:solidFill>
              </a:rPr>
              <a:t>bajo</a:t>
            </a:r>
            <a:r>
              <a:rPr lang="es-ES_tradnl" dirty="0" smtClean="0">
                <a:solidFill>
                  <a:srgbClr val="00B050"/>
                </a:solidFill>
              </a:rPr>
              <a:t> </a:t>
            </a:r>
            <a:r>
              <a:rPr lang="es-ES_tradnl" dirty="0"/>
              <a:t>mantenimiento; requiere relativamente poca aguar, fertilizante y pesticidas. También es una Buena opción para áreas </a:t>
            </a:r>
            <a:r>
              <a:rPr lang="es-ES_tradnl" u="sng" dirty="0" smtClean="0">
                <a:solidFill>
                  <a:srgbClr val="00B050"/>
                </a:solidFill>
              </a:rPr>
              <a:t>no irrigadas</a:t>
            </a:r>
            <a:r>
              <a:rPr lang="es-ES_tradnl" dirty="0" smtClean="0">
                <a:solidFill>
                  <a:srgbClr val="00B050"/>
                </a:solidFill>
              </a:rPr>
              <a:t> </a:t>
            </a:r>
            <a:r>
              <a:rPr lang="es-ES_tradnl" dirty="0"/>
              <a:t>o áreas grandes.</a:t>
            </a:r>
            <a:endParaRPr lang="en-US" dirty="0"/>
          </a:p>
          <a:p>
            <a:pPr>
              <a:buNone/>
            </a:pP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b="1" dirty="0" smtClean="0"/>
              <a:t>Repaso de Céspedes y Jardines</a:t>
            </a:r>
            <a:endParaRPr lang="en-US" dirty="0"/>
          </a:p>
        </p:txBody>
      </p:sp>
      <p:sp>
        <p:nvSpPr>
          <p:cNvPr id="3" name="Content Placeholder 2"/>
          <p:cNvSpPr>
            <a:spLocks noGrp="1"/>
          </p:cNvSpPr>
          <p:nvPr>
            <p:ph idx="1"/>
          </p:nvPr>
        </p:nvSpPr>
        <p:spPr/>
        <p:txBody>
          <a:bodyPr/>
          <a:lstStyle/>
          <a:p>
            <a:pPr lvl="0">
              <a:buNone/>
            </a:pPr>
            <a:r>
              <a:rPr lang="en-US" dirty="0" smtClean="0"/>
              <a:t>7.  </a:t>
            </a:r>
            <a:r>
              <a:rPr lang="es-ES_tradnl" dirty="0" smtClean="0"/>
              <a:t>Prácticas </a:t>
            </a:r>
            <a:r>
              <a:rPr lang="es-ES_tradnl" dirty="0"/>
              <a:t>culturales </a:t>
            </a:r>
            <a:r>
              <a:rPr lang="es-ES_tradnl" u="sng" dirty="0" smtClean="0">
                <a:solidFill>
                  <a:srgbClr val="00B050"/>
                </a:solidFill>
              </a:rPr>
              <a:t>inapropiadas</a:t>
            </a:r>
            <a:r>
              <a:rPr lang="es-ES_tradnl" dirty="0" smtClean="0">
                <a:solidFill>
                  <a:srgbClr val="00B050"/>
                </a:solidFill>
              </a:rPr>
              <a:t> </a:t>
            </a:r>
            <a:r>
              <a:rPr lang="es-ES_tradnl" dirty="0"/>
              <a:t>de jardinería, como dejar los </a:t>
            </a:r>
            <a:r>
              <a:rPr lang="es-ES_tradnl" u="sng" dirty="0" smtClean="0">
                <a:solidFill>
                  <a:srgbClr val="00B050"/>
                </a:solidFill>
              </a:rPr>
              <a:t>recortes</a:t>
            </a:r>
            <a:r>
              <a:rPr lang="es-ES_tradnl" dirty="0" smtClean="0">
                <a:solidFill>
                  <a:srgbClr val="00B050"/>
                </a:solidFill>
              </a:rPr>
              <a:t> </a:t>
            </a:r>
            <a:r>
              <a:rPr lang="es-ES_tradnl" dirty="0"/>
              <a:t>en la acera, estacionamientos y calles, resultan en consecuencias </a:t>
            </a:r>
            <a:r>
              <a:rPr lang="es-ES_tradnl" u="sng" dirty="0" smtClean="0">
                <a:solidFill>
                  <a:srgbClr val="00B050"/>
                </a:solidFill>
              </a:rPr>
              <a:t>directas</a:t>
            </a:r>
            <a:r>
              <a:rPr lang="es-ES_tradnl" dirty="0" smtClean="0">
                <a:solidFill>
                  <a:srgbClr val="00B050"/>
                </a:solidFill>
              </a:rPr>
              <a:t> </a:t>
            </a:r>
            <a:r>
              <a:rPr lang="es-ES_tradnl" dirty="0"/>
              <a:t>al medioambiente como dañar la vida acuática en los cuerpos de agua cercanos.</a:t>
            </a:r>
            <a:endParaRPr lang="en-US" dirty="0"/>
          </a:p>
          <a:p>
            <a:pPr>
              <a:buNone/>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b="1" dirty="0" smtClean="0"/>
              <a:t>Repaso de Céspedes y Jardines</a:t>
            </a:r>
            <a:endParaRPr lang="en-US" dirty="0"/>
          </a:p>
        </p:txBody>
      </p:sp>
      <p:sp>
        <p:nvSpPr>
          <p:cNvPr id="3" name="Content Placeholder 2"/>
          <p:cNvSpPr>
            <a:spLocks noGrp="1"/>
          </p:cNvSpPr>
          <p:nvPr>
            <p:ph idx="1"/>
          </p:nvPr>
        </p:nvSpPr>
        <p:spPr/>
        <p:txBody>
          <a:bodyPr/>
          <a:lstStyle/>
          <a:p>
            <a:pPr lvl="0">
              <a:buNone/>
            </a:pPr>
            <a:r>
              <a:rPr lang="en-US" dirty="0" smtClean="0"/>
              <a:t>8.  </a:t>
            </a:r>
            <a:r>
              <a:rPr lang="es-ES_tradnl" dirty="0" smtClean="0"/>
              <a:t>A </a:t>
            </a:r>
            <a:r>
              <a:rPr lang="es-ES_tradnl" dirty="0"/>
              <a:t>medida que pasa el tiempo, las prácticas culturales inapropiadas tienen consecuencias </a:t>
            </a:r>
            <a:r>
              <a:rPr lang="es-ES_tradnl" u="sng" dirty="0" smtClean="0">
                <a:solidFill>
                  <a:srgbClr val="00B050"/>
                </a:solidFill>
              </a:rPr>
              <a:t>indirectas</a:t>
            </a:r>
            <a:r>
              <a:rPr lang="es-ES_tradnl" dirty="0" smtClean="0">
                <a:solidFill>
                  <a:srgbClr val="00B050"/>
                </a:solidFill>
              </a:rPr>
              <a:t> </a:t>
            </a:r>
            <a:r>
              <a:rPr lang="es-ES_tradnl" dirty="0"/>
              <a:t>al medioambiente, como la erosión y </a:t>
            </a:r>
            <a:r>
              <a:rPr lang="es-ES_tradnl" u="sng" dirty="0" smtClean="0">
                <a:solidFill>
                  <a:srgbClr val="00B050"/>
                </a:solidFill>
              </a:rPr>
              <a:t>sedimentos</a:t>
            </a:r>
            <a:r>
              <a:rPr lang="es-ES_tradnl" dirty="0" smtClean="0"/>
              <a:t> </a:t>
            </a:r>
            <a:r>
              <a:rPr lang="es-ES_tradnl" dirty="0"/>
              <a:t>en los cuerpos de agua cercanos,</a:t>
            </a:r>
            <a:r>
              <a:rPr lang="es-ES_tradnl" u="sng" dirty="0"/>
              <a:t> </a:t>
            </a:r>
            <a:r>
              <a:rPr lang="es-ES_tradnl" dirty="0"/>
              <a:t>debido a la </a:t>
            </a:r>
            <a:r>
              <a:rPr lang="es-ES_tradnl" u="sng" dirty="0" smtClean="0">
                <a:solidFill>
                  <a:srgbClr val="00B050"/>
                </a:solidFill>
              </a:rPr>
              <a:t>pérdida</a:t>
            </a:r>
            <a:r>
              <a:rPr lang="es-ES_tradnl" dirty="0"/>
              <a:t> </a:t>
            </a:r>
            <a:r>
              <a:rPr lang="es-ES_tradnl" dirty="0" smtClean="0"/>
              <a:t>de </a:t>
            </a:r>
            <a:r>
              <a:rPr lang="es-ES_tradnl" dirty="0"/>
              <a:t>cobertura vegetal. </a:t>
            </a:r>
            <a:endParaRPr lang="en-US" dirty="0"/>
          </a:p>
          <a:p>
            <a:pPr>
              <a:buNone/>
            </a:pP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b="1" dirty="0" smtClean="0"/>
              <a:t>Repaso de Céspedes y Jardines</a:t>
            </a:r>
            <a:endParaRPr lang="en-US" dirty="0"/>
          </a:p>
        </p:txBody>
      </p:sp>
      <p:sp>
        <p:nvSpPr>
          <p:cNvPr id="3" name="Content Placeholder 2"/>
          <p:cNvSpPr>
            <a:spLocks noGrp="1"/>
          </p:cNvSpPr>
          <p:nvPr>
            <p:ph idx="1"/>
          </p:nvPr>
        </p:nvSpPr>
        <p:spPr/>
        <p:txBody>
          <a:bodyPr/>
          <a:lstStyle/>
          <a:p>
            <a:pPr lvl="0">
              <a:buNone/>
            </a:pPr>
            <a:r>
              <a:rPr lang="en-US" dirty="0" smtClean="0"/>
              <a:t>9.  </a:t>
            </a:r>
            <a:r>
              <a:rPr lang="es-ES_tradnl" dirty="0" smtClean="0"/>
              <a:t>Hay </a:t>
            </a:r>
            <a:r>
              <a:rPr lang="es-ES_tradnl" dirty="0"/>
              <a:t>dos maneras de administrar el estrés medioambiental del césped: use especies o variedades tolerantes al estrés, use prácticas</a:t>
            </a:r>
            <a:r>
              <a:rPr lang="es-ES_tradnl" b="1" dirty="0"/>
              <a:t> </a:t>
            </a:r>
            <a:r>
              <a:rPr lang="es-ES_tradnl" u="sng" dirty="0" smtClean="0">
                <a:solidFill>
                  <a:srgbClr val="00B050"/>
                </a:solidFill>
              </a:rPr>
              <a:t>culturales</a:t>
            </a:r>
            <a:r>
              <a:rPr lang="es-ES_tradnl" b="1" dirty="0" smtClean="0">
                <a:solidFill>
                  <a:srgbClr val="00B050"/>
                </a:solidFill>
              </a:rPr>
              <a:t> </a:t>
            </a:r>
            <a:r>
              <a:rPr lang="es-ES_tradnl" dirty="0"/>
              <a:t>y administrativas apropiadas para aliviar los efectos del estrés.</a:t>
            </a:r>
            <a:endParaRPr lang="en-US" dirty="0"/>
          </a:p>
          <a:p>
            <a:pPr>
              <a:buNone/>
            </a:pP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b="1" dirty="0" smtClean="0"/>
              <a:t>Repaso de Céspedes y Jardines</a:t>
            </a:r>
            <a:endParaRPr lang="en-US" dirty="0"/>
          </a:p>
        </p:txBody>
      </p:sp>
      <p:sp>
        <p:nvSpPr>
          <p:cNvPr id="3" name="Content Placeholder 2"/>
          <p:cNvSpPr>
            <a:spLocks noGrp="1"/>
          </p:cNvSpPr>
          <p:nvPr>
            <p:ph idx="1"/>
          </p:nvPr>
        </p:nvSpPr>
        <p:spPr/>
        <p:txBody>
          <a:bodyPr/>
          <a:lstStyle/>
          <a:p>
            <a:pPr lvl="0">
              <a:buNone/>
            </a:pPr>
            <a:r>
              <a:rPr lang="en-US" dirty="0" smtClean="0"/>
              <a:t>10. </a:t>
            </a:r>
            <a:r>
              <a:rPr lang="es-ES_tradnl" dirty="0"/>
              <a:t>Una cobertura inapropiada de </a:t>
            </a:r>
            <a:r>
              <a:rPr lang="es-ES_tradnl" u="sng" dirty="0" smtClean="0">
                <a:solidFill>
                  <a:srgbClr val="00B050"/>
                </a:solidFill>
              </a:rPr>
              <a:t>mantillo</a:t>
            </a:r>
            <a:r>
              <a:rPr lang="es-ES_tradnl" dirty="0" smtClean="0">
                <a:solidFill>
                  <a:srgbClr val="00B050"/>
                </a:solidFill>
              </a:rPr>
              <a:t> </a:t>
            </a:r>
            <a:r>
              <a:rPr lang="es-ES_tradnl" dirty="0"/>
              <a:t>puede  causar deterioro de los arboles por falta de oxígeno y puede podrir el tronco. </a:t>
            </a:r>
            <a:endParaRPr lang="en-US" dirty="0"/>
          </a:p>
          <a:p>
            <a:pPr>
              <a:buNone/>
            </a:pP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b="1" dirty="0" smtClean="0"/>
              <a:t>Repaso de Céspedes y Jardines</a:t>
            </a:r>
            <a:endParaRPr lang="en-US" dirty="0"/>
          </a:p>
        </p:txBody>
      </p:sp>
      <p:sp>
        <p:nvSpPr>
          <p:cNvPr id="3" name="Content Placeholder 2"/>
          <p:cNvSpPr>
            <a:spLocks noGrp="1"/>
          </p:cNvSpPr>
          <p:nvPr>
            <p:ph idx="1"/>
          </p:nvPr>
        </p:nvSpPr>
        <p:spPr/>
        <p:txBody>
          <a:bodyPr/>
          <a:lstStyle/>
          <a:p>
            <a:pPr lvl="0">
              <a:buNone/>
            </a:pPr>
            <a:r>
              <a:rPr lang="en-US" dirty="0" smtClean="0"/>
              <a:t>11. </a:t>
            </a:r>
            <a:r>
              <a:rPr lang="es-ES_tradnl" u="sng" dirty="0" smtClean="0">
                <a:solidFill>
                  <a:srgbClr val="00B050"/>
                </a:solidFill>
              </a:rPr>
              <a:t>La poda</a:t>
            </a:r>
            <a:r>
              <a:rPr lang="es-ES_tradnl" dirty="0" smtClean="0">
                <a:solidFill>
                  <a:srgbClr val="00B050"/>
                </a:solidFill>
              </a:rPr>
              <a:t> </a:t>
            </a:r>
            <a:r>
              <a:rPr lang="es-ES_tradnl" dirty="0"/>
              <a:t>debe formar parte de la rutina de mantenimiento. Sin embargo, preste atención al momento correcto y las necesidades de cada planta en el jardín. </a:t>
            </a:r>
            <a:endParaRPr lang="en-US" dirty="0"/>
          </a:p>
          <a:p>
            <a:pPr>
              <a:buNone/>
            </a:pPr>
            <a:endParaRPr lang="en-US" dirty="0"/>
          </a:p>
          <a:p>
            <a:pPr>
              <a:buNone/>
            </a:pP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b="1" dirty="0" smtClean="0"/>
              <a:t>Repaso de Céspedes y Jardines</a:t>
            </a:r>
            <a:endParaRPr lang="en-US" dirty="0"/>
          </a:p>
        </p:txBody>
      </p:sp>
      <p:sp>
        <p:nvSpPr>
          <p:cNvPr id="3" name="Content Placeholder 2"/>
          <p:cNvSpPr>
            <a:spLocks noGrp="1"/>
          </p:cNvSpPr>
          <p:nvPr>
            <p:ph idx="1"/>
          </p:nvPr>
        </p:nvSpPr>
        <p:spPr/>
        <p:txBody>
          <a:bodyPr/>
          <a:lstStyle/>
          <a:p>
            <a:pPr lvl="0">
              <a:buNone/>
            </a:pPr>
            <a:r>
              <a:rPr lang="en-US" dirty="0" smtClean="0"/>
              <a:t>12. </a:t>
            </a:r>
            <a:r>
              <a:rPr lang="es-ES_tradnl" dirty="0"/>
              <a:t>Los manglares son asociados usualmente con humedales </a:t>
            </a:r>
            <a:r>
              <a:rPr lang="es-ES_tradnl" u="sng" dirty="0" smtClean="0">
                <a:solidFill>
                  <a:srgbClr val="00B050"/>
                </a:solidFill>
              </a:rPr>
              <a:t>costeros</a:t>
            </a:r>
            <a:r>
              <a:rPr lang="es-ES_tradnl" dirty="0" smtClean="0">
                <a:solidFill>
                  <a:srgbClr val="00B050"/>
                </a:solidFill>
              </a:rPr>
              <a:t> </a:t>
            </a:r>
            <a:r>
              <a:rPr lang="es-ES_tradnl" dirty="0"/>
              <a:t>y juegan un papel vital en la reducción de daños por inundaciones al acumular el agua de lluvia y liberarla lentamente después de filtrar los contaminantes, el limo y los sedimentos.</a:t>
            </a:r>
            <a:endParaRPr lang="en-US" dirty="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Repaso</a:t>
            </a:r>
            <a:r>
              <a:rPr lang="en-US" b="1" dirty="0" smtClean="0"/>
              <a:t> de la </a:t>
            </a:r>
            <a:r>
              <a:rPr lang="en-US" b="1" dirty="0" err="1" smtClean="0"/>
              <a:t>Introducción</a:t>
            </a:r>
            <a:endParaRPr lang="en-US" dirty="0"/>
          </a:p>
        </p:txBody>
      </p:sp>
      <p:sp>
        <p:nvSpPr>
          <p:cNvPr id="3" name="Content Placeholder 2"/>
          <p:cNvSpPr>
            <a:spLocks noGrp="1"/>
          </p:cNvSpPr>
          <p:nvPr>
            <p:ph idx="1"/>
          </p:nvPr>
        </p:nvSpPr>
        <p:spPr/>
        <p:txBody>
          <a:bodyPr/>
          <a:lstStyle/>
          <a:p>
            <a:pPr lvl="0">
              <a:buNone/>
            </a:pPr>
            <a:r>
              <a:rPr lang="en-US" dirty="0" smtClean="0"/>
              <a:t>3.  </a:t>
            </a:r>
            <a:r>
              <a:rPr lang="es-ES_tradnl" dirty="0" smtClean="0"/>
              <a:t>Las </a:t>
            </a:r>
            <a:r>
              <a:rPr lang="es-ES_tradnl" dirty="0"/>
              <a:t>siglas </a:t>
            </a:r>
            <a:r>
              <a:rPr lang="es-ES_tradnl" u="sng" dirty="0" smtClean="0">
                <a:solidFill>
                  <a:srgbClr val="00B050"/>
                </a:solidFill>
              </a:rPr>
              <a:t>GI-BMP</a:t>
            </a:r>
            <a:r>
              <a:rPr lang="es-ES_tradnl" dirty="0" smtClean="0"/>
              <a:t> </a:t>
            </a:r>
            <a:r>
              <a:rPr lang="es-ES_tradnl" dirty="0"/>
              <a:t>son un término abreviado que se refiere a las Mejores Prácticas de Manejo de la Industria Verde (Green Industries </a:t>
            </a:r>
            <a:r>
              <a:rPr lang="es-ES_tradnl" dirty="0" err="1"/>
              <a:t>Best</a:t>
            </a:r>
            <a:r>
              <a:rPr lang="es-ES_tradnl" dirty="0"/>
              <a:t> Management </a:t>
            </a:r>
            <a:r>
              <a:rPr lang="es-ES_tradnl" dirty="0" err="1"/>
              <a:t>Practices</a:t>
            </a:r>
            <a:r>
              <a:rPr lang="es-ES_tradnl" dirty="0"/>
              <a:t>). </a:t>
            </a:r>
            <a:endParaRPr lang="en-US" dirty="0"/>
          </a:p>
          <a:p>
            <a:pPr>
              <a:buNone/>
            </a:pPr>
            <a:endParaRPr lang="en-US" dirty="0"/>
          </a:p>
          <a:p>
            <a:endParaRPr lang="en-US"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err="1" smtClean="0"/>
              <a:t>Resumen</a:t>
            </a:r>
            <a:r>
              <a:rPr lang="en-US" u="sng" dirty="0" smtClean="0"/>
              <a:t> de </a:t>
            </a:r>
            <a:r>
              <a:rPr lang="en-US" u="sng" dirty="0" err="1" smtClean="0"/>
              <a:t>Respuestas</a:t>
            </a:r>
            <a:r>
              <a:rPr lang="en-US" u="sng" dirty="0" smtClean="0"/>
              <a:t> </a:t>
            </a:r>
            <a:endParaRPr lang="en-US" u="sng" dirty="0"/>
          </a:p>
        </p:txBody>
      </p:sp>
      <p:sp>
        <p:nvSpPr>
          <p:cNvPr id="3" name="Content Placeholder 2"/>
          <p:cNvSpPr>
            <a:spLocks noGrp="1"/>
          </p:cNvSpPr>
          <p:nvPr>
            <p:ph idx="1"/>
          </p:nvPr>
        </p:nvSpPr>
        <p:spPr>
          <a:xfrm>
            <a:off x="457200" y="1371600"/>
            <a:ext cx="4267200" cy="5105400"/>
          </a:xfrm>
        </p:spPr>
        <p:txBody>
          <a:bodyPr>
            <a:noAutofit/>
          </a:bodyPr>
          <a:lstStyle/>
          <a:p>
            <a:r>
              <a:rPr lang="en-US" sz="3000" dirty="0" smtClean="0"/>
              <a:t>Denso</a:t>
            </a:r>
          </a:p>
          <a:p>
            <a:r>
              <a:rPr lang="en-US" sz="3000" dirty="0" smtClean="0"/>
              <a:t>St. Augustine</a:t>
            </a:r>
          </a:p>
          <a:p>
            <a:r>
              <a:rPr lang="en-US" sz="3000" dirty="0" err="1" smtClean="0"/>
              <a:t>Desventajas</a:t>
            </a:r>
            <a:r>
              <a:rPr lang="en-US" sz="3000" dirty="0" smtClean="0"/>
              <a:t>, </a:t>
            </a:r>
            <a:r>
              <a:rPr lang="en-US" sz="3000" dirty="0" err="1" smtClean="0"/>
              <a:t>Paja</a:t>
            </a:r>
            <a:endParaRPr lang="en-US" sz="3000" dirty="0" smtClean="0"/>
          </a:p>
          <a:p>
            <a:r>
              <a:rPr lang="en-US" sz="3000" dirty="0" err="1" smtClean="0"/>
              <a:t>Finas</a:t>
            </a:r>
            <a:r>
              <a:rPr lang="en-US" sz="3000" dirty="0" smtClean="0"/>
              <a:t>, </a:t>
            </a:r>
            <a:r>
              <a:rPr lang="en-US" sz="3000" dirty="0" err="1" smtClean="0"/>
              <a:t>Densidad</a:t>
            </a:r>
            <a:endParaRPr lang="en-US" sz="3000" dirty="0" smtClean="0"/>
          </a:p>
          <a:p>
            <a:r>
              <a:rPr lang="en-US" sz="3000" dirty="0" smtClean="0"/>
              <a:t>Agua</a:t>
            </a:r>
          </a:p>
          <a:p>
            <a:r>
              <a:rPr lang="en-US" sz="3000" dirty="0" err="1" smtClean="0"/>
              <a:t>Bajo</a:t>
            </a:r>
            <a:r>
              <a:rPr lang="en-US" sz="3000" dirty="0" smtClean="0"/>
              <a:t>, No </a:t>
            </a:r>
            <a:r>
              <a:rPr lang="en-US" sz="3000" dirty="0" err="1" smtClean="0"/>
              <a:t>Irrigadas</a:t>
            </a:r>
            <a:endParaRPr lang="en-US" sz="3000" dirty="0" smtClean="0"/>
          </a:p>
          <a:p>
            <a:r>
              <a:rPr lang="en-US" sz="3000" dirty="0" err="1" smtClean="0"/>
              <a:t>Inapropriadas</a:t>
            </a:r>
            <a:r>
              <a:rPr lang="en-US" sz="3000" dirty="0" smtClean="0"/>
              <a:t>, </a:t>
            </a:r>
            <a:r>
              <a:rPr lang="en-US" sz="3000" dirty="0" err="1" smtClean="0"/>
              <a:t>Recortes</a:t>
            </a:r>
            <a:r>
              <a:rPr lang="en-US" sz="3000" dirty="0" smtClean="0"/>
              <a:t>, </a:t>
            </a:r>
            <a:r>
              <a:rPr lang="en-US" sz="3000" dirty="0" err="1" smtClean="0"/>
              <a:t>Directas</a:t>
            </a:r>
            <a:endParaRPr lang="en-US" sz="3000" dirty="0" smtClean="0"/>
          </a:p>
        </p:txBody>
      </p:sp>
      <p:sp>
        <p:nvSpPr>
          <p:cNvPr id="4" name="TextBox 3"/>
          <p:cNvSpPr txBox="1"/>
          <p:nvPr/>
        </p:nvSpPr>
        <p:spPr>
          <a:xfrm>
            <a:off x="5410200" y="1447800"/>
            <a:ext cx="3429000" cy="3708708"/>
          </a:xfrm>
          <a:prstGeom prst="rect">
            <a:avLst/>
          </a:prstGeom>
          <a:noFill/>
        </p:spPr>
        <p:txBody>
          <a:bodyPr wrap="square" rtlCol="0">
            <a:spAutoFit/>
          </a:bodyPr>
          <a:lstStyle/>
          <a:p>
            <a:pPr marL="342900" indent="-342900">
              <a:lnSpc>
                <a:spcPts val="4700"/>
              </a:lnSpc>
              <a:buFont typeface="+mj-lt"/>
              <a:buAutoNum type="arabicPeriod" startAt="8"/>
            </a:pPr>
            <a:r>
              <a:rPr lang="en-US" sz="3000" dirty="0" err="1" smtClean="0">
                <a:solidFill>
                  <a:schemeClr val="bg1"/>
                </a:solidFill>
                <a:latin typeface="Arial Narrow" pitchFamily="34" charset="0"/>
              </a:rPr>
              <a:t>Indirectas</a:t>
            </a:r>
            <a:r>
              <a:rPr lang="en-US" sz="3000" dirty="0" smtClean="0">
                <a:solidFill>
                  <a:schemeClr val="bg1"/>
                </a:solidFill>
                <a:latin typeface="Arial Narrow" pitchFamily="34" charset="0"/>
              </a:rPr>
              <a:t>, </a:t>
            </a:r>
            <a:r>
              <a:rPr lang="en-US" sz="3000" dirty="0" err="1" smtClean="0">
                <a:solidFill>
                  <a:schemeClr val="bg1"/>
                </a:solidFill>
                <a:latin typeface="Arial Narrow" pitchFamily="34" charset="0"/>
              </a:rPr>
              <a:t>Sedimentos,Pérdida</a:t>
            </a:r>
            <a:r>
              <a:rPr lang="en-US" sz="3000" dirty="0" smtClean="0">
                <a:solidFill>
                  <a:schemeClr val="bg1"/>
                </a:solidFill>
                <a:latin typeface="Arial Narrow" pitchFamily="34" charset="0"/>
              </a:rPr>
              <a:t> </a:t>
            </a:r>
          </a:p>
          <a:p>
            <a:pPr marL="342900" indent="-342900">
              <a:lnSpc>
                <a:spcPts val="4700"/>
              </a:lnSpc>
              <a:buFont typeface="+mj-lt"/>
              <a:buAutoNum type="arabicPeriod" startAt="8"/>
            </a:pPr>
            <a:r>
              <a:rPr lang="en-US" sz="3000" dirty="0" err="1" smtClean="0">
                <a:solidFill>
                  <a:schemeClr val="bg1"/>
                </a:solidFill>
                <a:latin typeface="Arial Narrow" pitchFamily="34" charset="0"/>
              </a:rPr>
              <a:t>Culturales</a:t>
            </a:r>
            <a:r>
              <a:rPr lang="en-US" sz="3000" dirty="0" smtClean="0">
                <a:solidFill>
                  <a:schemeClr val="bg1"/>
                </a:solidFill>
                <a:latin typeface="Arial Narrow" pitchFamily="34" charset="0"/>
              </a:rPr>
              <a:t> </a:t>
            </a:r>
          </a:p>
          <a:p>
            <a:pPr marL="342900" indent="-342900">
              <a:lnSpc>
                <a:spcPts val="4700"/>
              </a:lnSpc>
              <a:buFont typeface="+mj-lt"/>
              <a:buAutoNum type="arabicPeriod" startAt="8"/>
            </a:pPr>
            <a:r>
              <a:rPr lang="en-US" sz="3000" dirty="0" smtClean="0">
                <a:solidFill>
                  <a:schemeClr val="bg1"/>
                </a:solidFill>
                <a:latin typeface="Arial Narrow" pitchFamily="34" charset="0"/>
              </a:rPr>
              <a:t> </a:t>
            </a:r>
            <a:r>
              <a:rPr lang="en-US" sz="3000" dirty="0" err="1" smtClean="0">
                <a:solidFill>
                  <a:schemeClr val="bg1"/>
                </a:solidFill>
                <a:latin typeface="Arial Narrow" pitchFamily="34" charset="0"/>
              </a:rPr>
              <a:t>Mantillo</a:t>
            </a:r>
            <a:endParaRPr lang="en-US" sz="3000" dirty="0" smtClean="0">
              <a:solidFill>
                <a:schemeClr val="bg1"/>
              </a:solidFill>
              <a:latin typeface="Arial Narrow" pitchFamily="34" charset="0"/>
            </a:endParaRPr>
          </a:p>
          <a:p>
            <a:pPr marL="342900" indent="-342900">
              <a:lnSpc>
                <a:spcPts val="4700"/>
              </a:lnSpc>
              <a:buFont typeface="+mj-lt"/>
              <a:buAutoNum type="arabicPeriod" startAt="8"/>
            </a:pPr>
            <a:r>
              <a:rPr lang="en-US" sz="3000" dirty="0" smtClean="0">
                <a:solidFill>
                  <a:schemeClr val="bg1"/>
                </a:solidFill>
                <a:latin typeface="Arial Narrow" pitchFamily="34" charset="0"/>
              </a:rPr>
              <a:t> La </a:t>
            </a:r>
            <a:r>
              <a:rPr lang="en-US" sz="3000" dirty="0" err="1" smtClean="0">
                <a:solidFill>
                  <a:schemeClr val="bg1"/>
                </a:solidFill>
                <a:latin typeface="Arial Narrow" pitchFamily="34" charset="0"/>
              </a:rPr>
              <a:t>Poda</a:t>
            </a:r>
            <a:endParaRPr lang="en-US" sz="3000" dirty="0" smtClean="0">
              <a:solidFill>
                <a:schemeClr val="bg1"/>
              </a:solidFill>
              <a:latin typeface="Arial Narrow" pitchFamily="34" charset="0"/>
            </a:endParaRPr>
          </a:p>
          <a:p>
            <a:pPr marL="342900" indent="-342900">
              <a:lnSpc>
                <a:spcPts val="4700"/>
              </a:lnSpc>
              <a:buFont typeface="+mj-lt"/>
              <a:buAutoNum type="arabicPeriod" startAt="8"/>
            </a:pPr>
            <a:r>
              <a:rPr lang="en-US" sz="3000" dirty="0" smtClean="0">
                <a:solidFill>
                  <a:schemeClr val="bg1"/>
                </a:solidFill>
                <a:latin typeface="Arial Narrow" pitchFamily="34" charset="0"/>
              </a:rPr>
              <a:t> </a:t>
            </a:r>
            <a:r>
              <a:rPr lang="en-US" sz="3000" dirty="0" err="1" smtClean="0">
                <a:solidFill>
                  <a:schemeClr val="bg1"/>
                </a:solidFill>
                <a:latin typeface="Arial Narrow" pitchFamily="34" charset="0"/>
              </a:rPr>
              <a:t>Costeros</a:t>
            </a:r>
            <a:endParaRPr lang="en-US" sz="3000" dirty="0" smtClean="0">
              <a:solidFill>
                <a:schemeClr val="bg1"/>
              </a:solidFill>
              <a:latin typeface="Arial Narrow"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3412786"/>
            <a:ext cx="9144000" cy="1246909"/>
          </a:xfrm>
          <a:prstGeom prst="rect">
            <a:avLst/>
          </a:prstGeom>
        </p:spPr>
      </p:pic>
      <p:pic>
        <p:nvPicPr>
          <p:cNvPr id="6" name="Picture 5"/>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81000" y="3651316"/>
            <a:ext cx="1083553" cy="812665"/>
          </a:xfrm>
          <a:prstGeom prst="rect">
            <a:avLst/>
          </a:prstGeom>
        </p:spPr>
      </p:pic>
      <p:sp>
        <p:nvSpPr>
          <p:cNvPr id="2" name="Title 1"/>
          <p:cNvSpPr>
            <a:spLocks noGrp="1"/>
          </p:cNvSpPr>
          <p:nvPr>
            <p:ph type="title"/>
          </p:nvPr>
        </p:nvSpPr>
        <p:spPr>
          <a:xfrm>
            <a:off x="1438614" y="3505200"/>
            <a:ext cx="7620000" cy="1066482"/>
          </a:xfrm>
        </p:spPr>
        <p:txBody>
          <a:bodyPr/>
          <a:lstStyle/>
          <a:p>
            <a:pPr algn="l"/>
            <a:r>
              <a:rPr lang="en-US" dirty="0" smtClean="0"/>
              <a:t>¿</a:t>
            </a:r>
            <a:r>
              <a:rPr lang="en-US" dirty="0" err="1" smtClean="0"/>
              <a:t>Preguntas</a:t>
            </a:r>
            <a:r>
              <a:rPr lang="en-US" dirty="0" smtClean="0"/>
              <a:t>?</a:t>
            </a:r>
            <a:endParaRPr lang="en-US" dirty="0"/>
          </a:p>
        </p:txBody>
      </p:sp>
    </p:spTree>
    <p:extLst>
      <p:ext uri="{BB962C8B-B14F-4D97-AF65-F5344CB8AC3E}">
        <p14:creationId xmlns:p14="http://schemas.microsoft.com/office/powerpoint/2010/main" val="10172963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pic>
        <p:nvPicPr>
          <p:cNvPr id="10" name="Picture 9"/>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3412786"/>
            <a:ext cx="9144000" cy="1246909"/>
          </a:xfrm>
          <a:prstGeom prst="rect">
            <a:avLst/>
          </a:prstGeom>
        </p:spPr>
      </p:pic>
      <p:sp>
        <p:nvSpPr>
          <p:cNvPr id="2" name="Title 1"/>
          <p:cNvSpPr>
            <a:spLocks noGrp="1"/>
          </p:cNvSpPr>
          <p:nvPr>
            <p:ph type="ctrTitle"/>
          </p:nvPr>
        </p:nvSpPr>
        <p:spPr>
          <a:xfrm>
            <a:off x="685800" y="1905000"/>
            <a:ext cx="7772400" cy="1470025"/>
          </a:xfrm>
        </p:spPr>
        <p:txBody>
          <a:bodyPr>
            <a:normAutofit fontScale="90000"/>
          </a:bodyPr>
          <a:lstStyle/>
          <a:p>
            <a:pPr algn="l"/>
            <a:r>
              <a:rPr lang="en-US" sz="2400" dirty="0">
                <a:solidFill>
                  <a:srgbClr val="FFFFFF"/>
                </a:solidFill>
                <a:latin typeface="+mn-lt"/>
              </a:rPr>
              <a:t>Florida-Friendly</a:t>
            </a:r>
            <a:r>
              <a:rPr lang="en-US" sz="3200" dirty="0">
                <a:solidFill>
                  <a:srgbClr val="FFFFFF"/>
                </a:solidFill>
                <a:latin typeface="+mn-lt"/>
              </a:rPr>
              <a:t/>
            </a:r>
            <a:br>
              <a:rPr lang="en-US" sz="3200" dirty="0">
                <a:solidFill>
                  <a:srgbClr val="FFFFFF"/>
                </a:solidFill>
                <a:latin typeface="+mn-lt"/>
              </a:rPr>
            </a:br>
            <a:r>
              <a:rPr lang="en-US" sz="3200" dirty="0">
                <a:solidFill>
                  <a:srgbClr val="92D050"/>
                </a:solidFill>
                <a:latin typeface="+mj-lt"/>
              </a:rPr>
              <a:t>Best </a:t>
            </a:r>
            <a:r>
              <a:rPr lang="en-US" sz="3200" dirty="0" smtClean="0">
                <a:solidFill>
                  <a:srgbClr val="92D050"/>
                </a:solidFill>
                <a:latin typeface="+mj-lt"/>
              </a:rPr>
              <a:t>Management Practices</a:t>
            </a:r>
            <a:r>
              <a:rPr lang="en-US" sz="3200" dirty="0">
                <a:solidFill>
                  <a:srgbClr val="1BC8DF"/>
                </a:solidFill>
              </a:rPr>
              <a:t/>
            </a:r>
            <a:br>
              <a:rPr lang="en-US" sz="3200" dirty="0">
                <a:solidFill>
                  <a:srgbClr val="1BC8DF"/>
                </a:solidFill>
              </a:rPr>
            </a:br>
            <a:r>
              <a:rPr lang="en-US" sz="2400" dirty="0">
                <a:solidFill>
                  <a:srgbClr val="FFFFFF"/>
                </a:solidFill>
                <a:latin typeface="+mn-lt"/>
              </a:rPr>
              <a:t>for Protection of Water </a:t>
            </a:r>
            <a:r>
              <a:rPr lang="en-US" sz="2400" dirty="0" smtClean="0">
                <a:solidFill>
                  <a:srgbClr val="FFFFFF"/>
                </a:solidFill>
                <a:latin typeface="+mn-lt"/>
              </a:rPr>
              <a:t>Resources</a:t>
            </a:r>
            <a:br>
              <a:rPr lang="en-US" sz="2400" dirty="0" smtClean="0">
                <a:solidFill>
                  <a:srgbClr val="FFFFFF"/>
                </a:solidFill>
                <a:latin typeface="+mn-lt"/>
              </a:rPr>
            </a:br>
            <a:r>
              <a:rPr lang="en-US" sz="2400" dirty="0" smtClean="0">
                <a:solidFill>
                  <a:srgbClr val="FFFFFF"/>
                </a:solidFill>
                <a:latin typeface="+mn-lt"/>
              </a:rPr>
              <a:t>by </a:t>
            </a:r>
            <a:r>
              <a:rPr lang="en-US" sz="2400" dirty="0">
                <a:solidFill>
                  <a:srgbClr val="FFFFFF"/>
                </a:solidFill>
                <a:latin typeface="+mn-lt"/>
              </a:rPr>
              <a:t>the Green Industries</a:t>
            </a:r>
            <a:r>
              <a:rPr lang="en-US" sz="3200" dirty="0">
                <a:solidFill>
                  <a:srgbClr val="FFFFFF"/>
                </a:solidFill>
              </a:rPr>
              <a:t/>
            </a:r>
            <a:br>
              <a:rPr lang="en-US" sz="3200" dirty="0">
                <a:solidFill>
                  <a:srgbClr val="FFFFFF"/>
                </a:solidFill>
              </a:rPr>
            </a:br>
            <a:endParaRPr lang="en-US" sz="3200" dirty="0">
              <a:solidFill>
                <a:srgbClr val="FFFFFF"/>
              </a:solidFill>
            </a:endParaRPr>
          </a:p>
        </p:txBody>
      </p:sp>
      <p:sp>
        <p:nvSpPr>
          <p:cNvPr id="7" name="Subtitle 2"/>
          <p:cNvSpPr>
            <a:spLocks noGrp="1"/>
          </p:cNvSpPr>
          <p:nvPr>
            <p:ph type="subTitle" idx="1"/>
          </p:nvPr>
        </p:nvSpPr>
        <p:spPr>
          <a:xfrm>
            <a:off x="1371600" y="3505200"/>
            <a:ext cx="6858000" cy="914400"/>
          </a:xfrm>
        </p:spPr>
        <p:txBody>
          <a:bodyPr>
            <a:noAutofit/>
          </a:bodyPr>
          <a:lstStyle/>
          <a:p>
            <a:pPr algn="l"/>
            <a:r>
              <a:rPr lang="en-US" sz="1800" dirty="0"/>
              <a:t>Green Industries </a:t>
            </a:r>
            <a:br>
              <a:rPr lang="en-US" sz="1800" dirty="0"/>
            </a:br>
            <a:r>
              <a:rPr lang="en-US" sz="1800" dirty="0"/>
              <a:t>Best Management </a:t>
            </a:r>
            <a:r>
              <a:rPr lang="en-US" sz="1800" dirty="0" smtClean="0"/>
              <a:t>Practices</a:t>
            </a:r>
            <a:r>
              <a:rPr lang="en-US" sz="1800" dirty="0" smtClean="0">
                <a:solidFill>
                  <a:srgbClr val="1BC8DF"/>
                </a:solidFill>
              </a:rPr>
              <a:t/>
            </a:r>
            <a:br>
              <a:rPr lang="en-US" sz="1800" dirty="0" smtClean="0">
                <a:solidFill>
                  <a:srgbClr val="1BC8DF"/>
                </a:solidFill>
              </a:rPr>
            </a:br>
            <a:r>
              <a:rPr lang="en-US" sz="1800" dirty="0" smtClean="0">
                <a:solidFill>
                  <a:srgbClr val="FFFFFF"/>
                </a:solidFill>
                <a:latin typeface="Arial" pitchFamily="34" charset="0"/>
                <a:cs typeface="Arial" pitchFamily="34" charset="0"/>
              </a:rPr>
              <a:t>Modulo 4: </a:t>
            </a:r>
            <a:r>
              <a:rPr lang="en-US" sz="1800" dirty="0" err="1" smtClean="0">
                <a:solidFill>
                  <a:srgbClr val="FFFFFF"/>
                </a:solidFill>
                <a:latin typeface="Arial" pitchFamily="34" charset="0"/>
                <a:cs typeface="Arial" pitchFamily="34" charset="0"/>
              </a:rPr>
              <a:t>Repaso</a:t>
            </a:r>
            <a:r>
              <a:rPr lang="en-US" sz="1800" dirty="0" smtClean="0">
                <a:solidFill>
                  <a:srgbClr val="FFFFFF"/>
                </a:solidFill>
                <a:latin typeface="Arial" pitchFamily="34" charset="0"/>
                <a:cs typeface="Arial" pitchFamily="34" charset="0"/>
              </a:rPr>
              <a:t> de </a:t>
            </a:r>
            <a:r>
              <a:rPr lang="en-US" sz="1800" dirty="0" err="1" smtClean="0">
                <a:solidFill>
                  <a:srgbClr val="FFFFFF"/>
                </a:solidFill>
                <a:latin typeface="Arial" pitchFamily="34" charset="0"/>
                <a:cs typeface="Arial" pitchFamily="34" charset="0"/>
              </a:rPr>
              <a:t>Irrigación</a:t>
            </a:r>
            <a:r>
              <a:rPr lang="en-US" sz="1800" dirty="0" smtClean="0">
                <a:solidFill>
                  <a:srgbClr val="FFFFFF"/>
                </a:solidFill>
                <a:latin typeface="Arial" pitchFamily="34" charset="0"/>
                <a:cs typeface="Arial" pitchFamily="34" charset="0"/>
              </a:rPr>
              <a:t> </a:t>
            </a:r>
            <a:endParaRPr lang="en-US" sz="1800" dirty="0">
              <a:solidFill>
                <a:srgbClr val="FFFFFF"/>
              </a:solidFill>
              <a:latin typeface="Arial" pitchFamily="34" charset="0"/>
              <a:cs typeface="Arial" pitchFamily="34" charset="0"/>
            </a:endParaRPr>
          </a:p>
        </p:txBody>
      </p:sp>
      <p:pic>
        <p:nvPicPr>
          <p:cNvPr id="11" name="Picture 10"/>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81000" y="3581400"/>
            <a:ext cx="1083553" cy="812665"/>
          </a:xfrm>
          <a:prstGeom prst="rect">
            <a:avLst/>
          </a:prstGeom>
        </p:spPr>
      </p:pic>
    </p:spTree>
    <p:extLst>
      <p:ext uri="{BB962C8B-B14F-4D97-AF65-F5344CB8AC3E}">
        <p14:creationId xmlns:p14="http://schemas.microsoft.com/office/powerpoint/2010/main" val="235816075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Repaso</a:t>
            </a:r>
            <a:r>
              <a:rPr lang="en-US" b="1" dirty="0" smtClean="0"/>
              <a:t> de </a:t>
            </a:r>
            <a:r>
              <a:rPr lang="en-US" b="1" dirty="0" err="1" smtClean="0"/>
              <a:t>Irrigación</a:t>
            </a:r>
            <a:endParaRPr lang="en-US" dirty="0"/>
          </a:p>
        </p:txBody>
      </p:sp>
      <p:sp>
        <p:nvSpPr>
          <p:cNvPr id="3" name="Content Placeholder 2"/>
          <p:cNvSpPr>
            <a:spLocks noGrp="1"/>
          </p:cNvSpPr>
          <p:nvPr>
            <p:ph idx="1"/>
          </p:nvPr>
        </p:nvSpPr>
        <p:spPr/>
        <p:txBody>
          <a:bodyPr/>
          <a:lstStyle/>
          <a:p>
            <a:pPr marL="0" indent="0">
              <a:buNone/>
            </a:pPr>
            <a:r>
              <a:rPr lang="es-ES_tradnl" dirty="0" smtClean="0"/>
              <a:t>1.  El</a:t>
            </a:r>
            <a:r>
              <a:rPr lang="es-ES_tradnl" b="1" dirty="0" smtClean="0"/>
              <a:t> </a:t>
            </a:r>
            <a:r>
              <a:rPr lang="es-ES_tradnl" u="sng" dirty="0" smtClean="0">
                <a:solidFill>
                  <a:srgbClr val="00B050"/>
                </a:solidFill>
              </a:rPr>
              <a:t>agua</a:t>
            </a:r>
            <a:r>
              <a:rPr lang="es-ES_tradnl" dirty="0" smtClean="0"/>
              <a:t> </a:t>
            </a:r>
            <a:r>
              <a:rPr lang="es-ES_tradnl" dirty="0"/>
              <a:t>está entre los </a:t>
            </a:r>
            <a:r>
              <a:rPr lang="es-ES" dirty="0"/>
              <a:t>recursos</a:t>
            </a:r>
            <a:r>
              <a:rPr lang="es-ES_tradnl" dirty="0"/>
              <a:t> más valiosos de la Florida.</a:t>
            </a:r>
            <a:endParaRPr lang="en-US" dirty="0"/>
          </a:p>
          <a:p>
            <a:pPr marL="0" lvl="0" indent="0">
              <a:buNone/>
            </a:pP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Repaso</a:t>
            </a:r>
            <a:r>
              <a:rPr lang="en-US" b="1" dirty="0" smtClean="0"/>
              <a:t> de </a:t>
            </a:r>
            <a:r>
              <a:rPr lang="en-US" b="1" dirty="0" err="1" smtClean="0"/>
              <a:t>Irrigación</a:t>
            </a:r>
            <a:endParaRPr lang="en-US" dirty="0"/>
          </a:p>
        </p:txBody>
      </p:sp>
      <p:sp>
        <p:nvSpPr>
          <p:cNvPr id="3" name="Content Placeholder 2"/>
          <p:cNvSpPr>
            <a:spLocks noGrp="1"/>
          </p:cNvSpPr>
          <p:nvPr>
            <p:ph idx="1"/>
          </p:nvPr>
        </p:nvSpPr>
        <p:spPr/>
        <p:txBody>
          <a:bodyPr/>
          <a:lstStyle/>
          <a:p>
            <a:pPr lvl="0">
              <a:buNone/>
            </a:pPr>
            <a:r>
              <a:rPr lang="en-US" dirty="0" smtClean="0"/>
              <a:t>2.  </a:t>
            </a:r>
            <a:r>
              <a:rPr lang="es-ES_tradnl" dirty="0" smtClean="0"/>
              <a:t>En </a:t>
            </a:r>
            <a:r>
              <a:rPr lang="es-ES_tradnl" dirty="0"/>
              <a:t>la Florida, la intrusión de agua salada y el agotamiento del </a:t>
            </a:r>
            <a:r>
              <a:rPr lang="es-ES_tradnl" u="sng" dirty="0" smtClean="0">
                <a:solidFill>
                  <a:srgbClr val="00B050"/>
                </a:solidFill>
              </a:rPr>
              <a:t>acuífero</a:t>
            </a:r>
            <a:r>
              <a:rPr lang="es-ES_tradnl" dirty="0" smtClean="0"/>
              <a:t>, </a:t>
            </a:r>
            <a:r>
              <a:rPr lang="es-ES_tradnl" dirty="0"/>
              <a:t>son problemas serios que ocurren en áreas de alta demanda de agua.</a:t>
            </a:r>
            <a:endParaRPr lang="en-US" dirty="0"/>
          </a:p>
          <a:p>
            <a:pPr>
              <a:buNone/>
            </a:pP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Repaso</a:t>
            </a:r>
            <a:r>
              <a:rPr lang="en-US" b="1" dirty="0" smtClean="0"/>
              <a:t> de </a:t>
            </a:r>
            <a:r>
              <a:rPr lang="en-US" b="1" dirty="0" err="1" smtClean="0"/>
              <a:t>Irrigación</a:t>
            </a:r>
            <a:endParaRPr lang="en-US" dirty="0"/>
          </a:p>
        </p:txBody>
      </p:sp>
      <p:sp>
        <p:nvSpPr>
          <p:cNvPr id="3" name="Content Placeholder 2"/>
          <p:cNvSpPr>
            <a:spLocks noGrp="1"/>
          </p:cNvSpPr>
          <p:nvPr>
            <p:ph idx="1"/>
          </p:nvPr>
        </p:nvSpPr>
        <p:spPr/>
        <p:txBody>
          <a:bodyPr/>
          <a:lstStyle/>
          <a:p>
            <a:pPr lvl="0">
              <a:buNone/>
            </a:pPr>
            <a:r>
              <a:rPr lang="en-US" b="1" dirty="0" smtClean="0"/>
              <a:t>3.  </a:t>
            </a:r>
            <a:r>
              <a:rPr lang="es-ES_tradnl" dirty="0" smtClean="0"/>
              <a:t>La </a:t>
            </a:r>
            <a:r>
              <a:rPr lang="es-ES_tradnl" dirty="0"/>
              <a:t>administración </a:t>
            </a:r>
            <a:r>
              <a:rPr lang="es-ES_tradnl" u="sng" dirty="0" smtClean="0">
                <a:solidFill>
                  <a:srgbClr val="00B050"/>
                </a:solidFill>
              </a:rPr>
              <a:t>responsable</a:t>
            </a:r>
            <a:r>
              <a:rPr lang="es-ES_tradnl" dirty="0" smtClean="0">
                <a:solidFill>
                  <a:srgbClr val="00B050"/>
                </a:solidFill>
              </a:rPr>
              <a:t> </a:t>
            </a:r>
            <a:r>
              <a:rPr lang="es-ES_tradnl" dirty="0"/>
              <a:t>de la irrigación reduce la necesidad de </a:t>
            </a:r>
            <a:r>
              <a:rPr lang="es-ES_tradnl" u="sng" dirty="0" smtClean="0">
                <a:solidFill>
                  <a:srgbClr val="00B050"/>
                </a:solidFill>
              </a:rPr>
              <a:t>fertilizar</a:t>
            </a:r>
            <a:r>
              <a:rPr lang="es-ES_tradnl" dirty="0" smtClean="0">
                <a:solidFill>
                  <a:srgbClr val="00B050"/>
                </a:solidFill>
              </a:rPr>
              <a:t> </a:t>
            </a:r>
            <a:r>
              <a:rPr lang="es-ES_tradnl" dirty="0"/>
              <a:t>y de usar tratamientos químicos a las plantas de jardines.</a:t>
            </a:r>
            <a:endParaRPr lang="en-US" dirty="0"/>
          </a:p>
          <a:p>
            <a:pPr>
              <a:buNone/>
            </a:pP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Repaso</a:t>
            </a:r>
            <a:r>
              <a:rPr lang="en-US" b="1" dirty="0" smtClean="0"/>
              <a:t> de </a:t>
            </a:r>
            <a:r>
              <a:rPr lang="en-US" b="1" dirty="0" err="1" smtClean="0"/>
              <a:t>Irrigación</a:t>
            </a:r>
            <a:endParaRPr lang="en-US" dirty="0"/>
          </a:p>
        </p:txBody>
      </p:sp>
      <p:sp>
        <p:nvSpPr>
          <p:cNvPr id="3" name="Content Placeholder 2"/>
          <p:cNvSpPr>
            <a:spLocks noGrp="1"/>
          </p:cNvSpPr>
          <p:nvPr>
            <p:ph idx="1"/>
          </p:nvPr>
        </p:nvSpPr>
        <p:spPr/>
        <p:txBody>
          <a:bodyPr/>
          <a:lstStyle/>
          <a:p>
            <a:pPr lvl="0">
              <a:buNone/>
            </a:pPr>
            <a:r>
              <a:rPr lang="en-US" dirty="0" smtClean="0"/>
              <a:t>4.  </a:t>
            </a:r>
            <a:r>
              <a:rPr lang="es-ES_tradnl" dirty="0"/>
              <a:t>El </a:t>
            </a:r>
            <a:r>
              <a:rPr lang="es-ES_tradnl" u="sng" dirty="0" smtClean="0">
                <a:solidFill>
                  <a:srgbClr val="00B050"/>
                </a:solidFill>
              </a:rPr>
              <a:t>sensor</a:t>
            </a:r>
            <a:r>
              <a:rPr lang="es-ES_tradnl" dirty="0" smtClean="0">
                <a:solidFill>
                  <a:srgbClr val="00B050"/>
                </a:solidFill>
              </a:rPr>
              <a:t> </a:t>
            </a:r>
            <a:r>
              <a:rPr lang="es-ES_tradnl" dirty="0"/>
              <a:t>de lluvia u otros dispositivos de apagado son requeridos por ley y deben ser mantenidos y funcionales sin importar la edad del sistema de irrigación.</a:t>
            </a:r>
            <a:endParaRPr lang="en-US" dirty="0"/>
          </a:p>
          <a:p>
            <a:pPr>
              <a:buNone/>
            </a:pP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Repaso</a:t>
            </a:r>
            <a:r>
              <a:rPr lang="en-US" b="1" dirty="0" smtClean="0"/>
              <a:t> de </a:t>
            </a:r>
            <a:r>
              <a:rPr lang="en-US" b="1" dirty="0" err="1" smtClean="0"/>
              <a:t>Irrigación</a:t>
            </a:r>
            <a:endParaRPr lang="en-US" dirty="0"/>
          </a:p>
        </p:txBody>
      </p:sp>
      <p:sp>
        <p:nvSpPr>
          <p:cNvPr id="3" name="Content Placeholder 2"/>
          <p:cNvSpPr>
            <a:spLocks noGrp="1"/>
          </p:cNvSpPr>
          <p:nvPr>
            <p:ph idx="1"/>
          </p:nvPr>
        </p:nvSpPr>
        <p:spPr/>
        <p:txBody>
          <a:bodyPr/>
          <a:lstStyle/>
          <a:p>
            <a:pPr lvl="0">
              <a:buNone/>
            </a:pPr>
            <a:r>
              <a:rPr lang="en-US" dirty="0" smtClean="0"/>
              <a:t>5.  </a:t>
            </a:r>
            <a:r>
              <a:rPr lang="es-ES_tradnl" dirty="0" smtClean="0"/>
              <a:t>El </a:t>
            </a:r>
            <a:r>
              <a:rPr lang="es-ES_tradnl" u="sng" dirty="0" smtClean="0">
                <a:solidFill>
                  <a:srgbClr val="00B050"/>
                </a:solidFill>
              </a:rPr>
              <a:t>diseño</a:t>
            </a:r>
            <a:r>
              <a:rPr lang="es-ES_tradnl" dirty="0" smtClean="0">
                <a:solidFill>
                  <a:srgbClr val="00B050"/>
                </a:solidFill>
              </a:rPr>
              <a:t> </a:t>
            </a:r>
            <a:r>
              <a:rPr lang="es-ES_tradnl" dirty="0" smtClean="0"/>
              <a:t>e instalación </a:t>
            </a:r>
            <a:r>
              <a:rPr lang="es-ES_tradnl" dirty="0"/>
              <a:t>apropiados de los componentes del riego optimizan su utilidad y </a:t>
            </a:r>
            <a:r>
              <a:rPr lang="es-ES_tradnl" u="sng" dirty="0" smtClean="0">
                <a:solidFill>
                  <a:srgbClr val="00B050"/>
                </a:solidFill>
              </a:rPr>
              <a:t>disminuyen</a:t>
            </a:r>
            <a:r>
              <a:rPr lang="es-ES_tradnl" dirty="0" smtClean="0">
                <a:solidFill>
                  <a:srgbClr val="00B050"/>
                </a:solidFill>
              </a:rPr>
              <a:t> </a:t>
            </a:r>
            <a:r>
              <a:rPr lang="es-ES_tradnl" dirty="0"/>
              <a:t>los impactos medioambientales fuera del sitio deseado. </a:t>
            </a:r>
            <a:endParaRPr lang="en-US" dirty="0"/>
          </a:p>
          <a:p>
            <a:pPr>
              <a:buNone/>
            </a:pP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Repaso</a:t>
            </a:r>
            <a:r>
              <a:rPr lang="en-US" b="1" dirty="0" smtClean="0"/>
              <a:t> de </a:t>
            </a:r>
            <a:r>
              <a:rPr lang="en-US" b="1" dirty="0" err="1" smtClean="0"/>
              <a:t>Irrigación</a:t>
            </a:r>
            <a:endParaRPr lang="en-US" dirty="0"/>
          </a:p>
        </p:txBody>
      </p:sp>
      <p:sp>
        <p:nvSpPr>
          <p:cNvPr id="3" name="Content Placeholder 2"/>
          <p:cNvSpPr>
            <a:spLocks noGrp="1"/>
          </p:cNvSpPr>
          <p:nvPr>
            <p:ph idx="1"/>
          </p:nvPr>
        </p:nvSpPr>
        <p:spPr/>
        <p:txBody>
          <a:bodyPr/>
          <a:lstStyle/>
          <a:p>
            <a:pPr lvl="0">
              <a:buNone/>
            </a:pPr>
            <a:r>
              <a:rPr lang="en-US" dirty="0" smtClean="0"/>
              <a:t>6.  </a:t>
            </a:r>
            <a:r>
              <a:rPr lang="es-ES_tradnl" dirty="0" smtClean="0"/>
              <a:t>El </a:t>
            </a:r>
            <a:r>
              <a:rPr lang="es-ES_tradnl" dirty="0"/>
              <a:t>agua de las plantas de tratamiento de agua se conoce como agua de desechos </a:t>
            </a:r>
            <a:r>
              <a:rPr lang="es-ES_tradnl" u="sng" dirty="0" smtClean="0">
                <a:solidFill>
                  <a:srgbClr val="00B050"/>
                </a:solidFill>
              </a:rPr>
              <a:t>reclamada</a:t>
            </a:r>
            <a:r>
              <a:rPr lang="es-ES_tradnl" dirty="0" smtClean="0"/>
              <a:t>.</a:t>
            </a:r>
            <a:endParaRPr lang="en-US" dirty="0"/>
          </a:p>
          <a:p>
            <a:pPr>
              <a:buNone/>
            </a:pP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Repaso</a:t>
            </a:r>
            <a:r>
              <a:rPr lang="en-US" b="1" dirty="0" smtClean="0"/>
              <a:t> de </a:t>
            </a:r>
            <a:r>
              <a:rPr lang="en-US" b="1" dirty="0" err="1" smtClean="0"/>
              <a:t>Irrigación</a:t>
            </a:r>
            <a:endParaRPr lang="en-US" dirty="0"/>
          </a:p>
        </p:txBody>
      </p:sp>
      <p:sp>
        <p:nvSpPr>
          <p:cNvPr id="3" name="Content Placeholder 2"/>
          <p:cNvSpPr>
            <a:spLocks noGrp="1"/>
          </p:cNvSpPr>
          <p:nvPr>
            <p:ph idx="1"/>
          </p:nvPr>
        </p:nvSpPr>
        <p:spPr/>
        <p:txBody>
          <a:bodyPr/>
          <a:lstStyle/>
          <a:p>
            <a:pPr lvl="0">
              <a:buNone/>
            </a:pPr>
            <a:r>
              <a:rPr lang="en-US" dirty="0" smtClean="0"/>
              <a:t>7.  </a:t>
            </a:r>
            <a:r>
              <a:rPr lang="es-ES_tradnl" dirty="0" smtClean="0"/>
              <a:t>Los </a:t>
            </a:r>
            <a:r>
              <a:rPr lang="es-ES_tradnl" u="sng" dirty="0" smtClean="0">
                <a:solidFill>
                  <a:srgbClr val="00B050"/>
                </a:solidFill>
              </a:rPr>
              <a:t>nutrientes</a:t>
            </a:r>
            <a:r>
              <a:rPr lang="es-ES_tradnl" dirty="0" smtClean="0"/>
              <a:t> </a:t>
            </a:r>
            <a:r>
              <a:rPr lang="es-ES_tradnl" dirty="0"/>
              <a:t>en el agua reclamada de irrigación pueden variar, confirme los niveles de nutrientes periódicamente, evite la irrigación excesiva y la irrigación de áreas </a:t>
            </a:r>
            <a:r>
              <a:rPr lang="es-ES_tradnl" u="sng" dirty="0" smtClean="0">
                <a:solidFill>
                  <a:srgbClr val="00B050"/>
                </a:solidFill>
              </a:rPr>
              <a:t>fuera </a:t>
            </a:r>
            <a:r>
              <a:rPr lang="es-ES_tradnl" u="sng" dirty="0">
                <a:solidFill>
                  <a:srgbClr val="00B050"/>
                </a:solidFill>
              </a:rPr>
              <a:t>del </a:t>
            </a:r>
            <a:r>
              <a:rPr lang="es-ES_tradnl" u="sng" dirty="0" smtClean="0">
                <a:solidFill>
                  <a:srgbClr val="00B050"/>
                </a:solidFill>
              </a:rPr>
              <a:t>objetivo</a:t>
            </a:r>
            <a:r>
              <a:rPr lang="es-ES_tradnl" dirty="0" smtClean="0"/>
              <a:t>.</a:t>
            </a:r>
            <a:endParaRPr lang="en-US" dirty="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Repaso</a:t>
            </a:r>
            <a:r>
              <a:rPr lang="en-US" b="1" dirty="0" smtClean="0"/>
              <a:t> de la </a:t>
            </a:r>
            <a:r>
              <a:rPr lang="en-US" b="1" dirty="0" err="1" smtClean="0"/>
              <a:t>Introducción</a:t>
            </a:r>
            <a:endParaRPr lang="en-US" dirty="0"/>
          </a:p>
        </p:txBody>
      </p:sp>
      <p:sp>
        <p:nvSpPr>
          <p:cNvPr id="3" name="Content Placeholder 2"/>
          <p:cNvSpPr>
            <a:spLocks noGrp="1"/>
          </p:cNvSpPr>
          <p:nvPr>
            <p:ph idx="1"/>
          </p:nvPr>
        </p:nvSpPr>
        <p:spPr/>
        <p:txBody>
          <a:bodyPr/>
          <a:lstStyle/>
          <a:p>
            <a:pPr marL="0" lvl="0" indent="0">
              <a:buNone/>
            </a:pPr>
            <a:r>
              <a:rPr lang="en-US" dirty="0" smtClean="0"/>
              <a:t>4.  </a:t>
            </a:r>
            <a:r>
              <a:rPr lang="es-ES_tradnl" dirty="0" smtClean="0"/>
              <a:t>Este entrenamiento se refiere a los </a:t>
            </a:r>
            <a:r>
              <a:rPr lang="es-ES_tradnl" u="sng" dirty="0" smtClean="0">
                <a:solidFill>
                  <a:srgbClr val="00B050"/>
                </a:solidFill>
              </a:rPr>
              <a:t>cuatro</a:t>
            </a:r>
            <a:r>
              <a:rPr lang="es-ES_tradnl" dirty="0" smtClean="0"/>
              <a:t> objetivos principales para reducir la contaminación por fuentes no determinadas y </a:t>
            </a:r>
            <a:r>
              <a:rPr lang="es-ES_tradnl" u="sng" dirty="0" smtClean="0">
                <a:solidFill>
                  <a:srgbClr val="00B050"/>
                </a:solidFill>
              </a:rPr>
              <a:t>promover</a:t>
            </a:r>
            <a:r>
              <a:rPr lang="es-ES_tradnl" dirty="0" smtClean="0">
                <a:solidFill>
                  <a:srgbClr val="00B050"/>
                </a:solidFill>
              </a:rPr>
              <a:t> </a:t>
            </a:r>
            <a:r>
              <a:rPr lang="es-ES_tradnl" dirty="0" smtClean="0"/>
              <a:t>la salud de las plantas. </a:t>
            </a:r>
            <a:endParaRPr lang="en-US" dirty="0" smtClean="0"/>
          </a:p>
          <a:p>
            <a:endParaRPr lang="en-US" dirty="0"/>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Repaso</a:t>
            </a:r>
            <a:r>
              <a:rPr lang="en-US" b="1" dirty="0" smtClean="0"/>
              <a:t> de </a:t>
            </a:r>
            <a:r>
              <a:rPr lang="en-US" b="1" dirty="0" err="1" smtClean="0"/>
              <a:t>Irrigación</a:t>
            </a:r>
            <a:endParaRPr lang="en-US" dirty="0"/>
          </a:p>
        </p:txBody>
      </p:sp>
      <p:sp>
        <p:nvSpPr>
          <p:cNvPr id="3" name="Content Placeholder 2"/>
          <p:cNvSpPr>
            <a:spLocks noGrp="1"/>
          </p:cNvSpPr>
          <p:nvPr>
            <p:ph idx="1"/>
          </p:nvPr>
        </p:nvSpPr>
        <p:spPr/>
        <p:txBody>
          <a:bodyPr/>
          <a:lstStyle/>
          <a:p>
            <a:pPr lvl="0">
              <a:buNone/>
            </a:pPr>
            <a:r>
              <a:rPr lang="en-US" dirty="0" smtClean="0"/>
              <a:t>8.  </a:t>
            </a:r>
            <a:r>
              <a:rPr lang="es-ES_tradnl" dirty="0" smtClean="0"/>
              <a:t>Dispositivos </a:t>
            </a:r>
            <a:r>
              <a:rPr lang="es-ES_tradnl" dirty="0"/>
              <a:t>anti-reflujo deben  ser instalados para </a:t>
            </a:r>
            <a:r>
              <a:rPr lang="es-ES_tradnl" u="sng" dirty="0" smtClean="0">
                <a:solidFill>
                  <a:srgbClr val="00B050"/>
                </a:solidFill>
              </a:rPr>
              <a:t>prevenir</a:t>
            </a:r>
            <a:r>
              <a:rPr lang="es-ES_tradnl" dirty="0" smtClean="0">
                <a:solidFill>
                  <a:srgbClr val="00B050"/>
                </a:solidFill>
              </a:rPr>
              <a:t> </a:t>
            </a:r>
            <a:r>
              <a:rPr lang="es-ES_tradnl" dirty="0"/>
              <a:t>la contaminación con nutrientes y </a:t>
            </a:r>
            <a:r>
              <a:rPr lang="es-ES_tradnl" u="sng" dirty="0" smtClean="0">
                <a:solidFill>
                  <a:srgbClr val="00B050"/>
                </a:solidFill>
              </a:rPr>
              <a:t>pesticidas</a:t>
            </a:r>
            <a:r>
              <a:rPr lang="es-ES_tradnl" dirty="0" smtClean="0">
                <a:solidFill>
                  <a:srgbClr val="00B050"/>
                </a:solidFill>
              </a:rPr>
              <a:t> </a:t>
            </a:r>
            <a:r>
              <a:rPr lang="es-ES_tradnl" dirty="0"/>
              <a:t>del agua potable. </a:t>
            </a:r>
            <a:endParaRPr lang="en-US" dirty="0"/>
          </a:p>
          <a:p>
            <a:pPr>
              <a:buNone/>
            </a:pP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Repaso</a:t>
            </a:r>
            <a:r>
              <a:rPr lang="en-US" b="1" dirty="0" smtClean="0"/>
              <a:t> de </a:t>
            </a:r>
            <a:r>
              <a:rPr lang="en-US" b="1" dirty="0" err="1" smtClean="0"/>
              <a:t>Irrigación</a:t>
            </a:r>
            <a:endParaRPr lang="en-US" dirty="0"/>
          </a:p>
        </p:txBody>
      </p:sp>
      <p:sp>
        <p:nvSpPr>
          <p:cNvPr id="3" name="Content Placeholder 2"/>
          <p:cNvSpPr>
            <a:spLocks noGrp="1"/>
          </p:cNvSpPr>
          <p:nvPr>
            <p:ph idx="1"/>
          </p:nvPr>
        </p:nvSpPr>
        <p:spPr/>
        <p:txBody>
          <a:bodyPr/>
          <a:lstStyle/>
          <a:p>
            <a:pPr lvl="0">
              <a:buNone/>
            </a:pPr>
            <a:r>
              <a:rPr lang="en-US" dirty="0" smtClean="0"/>
              <a:t>9.  </a:t>
            </a:r>
            <a:r>
              <a:rPr lang="es-ES_tradnl" dirty="0"/>
              <a:t>Los emisores de goteo son ideales cuando la </a:t>
            </a:r>
            <a:r>
              <a:rPr lang="es-ES_tradnl" u="sng" dirty="0" smtClean="0">
                <a:solidFill>
                  <a:srgbClr val="00B050"/>
                </a:solidFill>
              </a:rPr>
              <a:t>precisión</a:t>
            </a:r>
            <a:r>
              <a:rPr lang="es-ES_tradnl" dirty="0" smtClean="0">
                <a:solidFill>
                  <a:srgbClr val="00B050"/>
                </a:solidFill>
              </a:rPr>
              <a:t> </a:t>
            </a:r>
            <a:r>
              <a:rPr lang="es-ES_tradnl" dirty="0"/>
              <a:t>es algo deseado en sembrados estrechos como filas de setos.</a:t>
            </a:r>
            <a:endParaRPr lang="en-US" dirty="0"/>
          </a:p>
          <a:p>
            <a:pPr>
              <a:buNone/>
            </a:pP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Repaso</a:t>
            </a:r>
            <a:r>
              <a:rPr lang="en-US" b="1" dirty="0" smtClean="0"/>
              <a:t> de </a:t>
            </a:r>
            <a:r>
              <a:rPr lang="en-US" b="1" dirty="0" err="1" smtClean="0"/>
              <a:t>Irrigación</a:t>
            </a:r>
            <a:endParaRPr lang="en-US" dirty="0"/>
          </a:p>
        </p:txBody>
      </p:sp>
      <p:sp>
        <p:nvSpPr>
          <p:cNvPr id="3" name="Content Placeholder 2"/>
          <p:cNvSpPr>
            <a:spLocks noGrp="1"/>
          </p:cNvSpPr>
          <p:nvPr>
            <p:ph idx="1"/>
          </p:nvPr>
        </p:nvSpPr>
        <p:spPr/>
        <p:txBody>
          <a:bodyPr/>
          <a:lstStyle/>
          <a:p>
            <a:pPr lvl="0">
              <a:buNone/>
            </a:pPr>
            <a:r>
              <a:rPr lang="en-US" dirty="0" smtClean="0"/>
              <a:t>10. </a:t>
            </a:r>
            <a:r>
              <a:rPr lang="es-ES_tradnl" dirty="0"/>
              <a:t>La inspección </a:t>
            </a:r>
            <a:r>
              <a:rPr lang="es-ES_tradnl" u="sng" dirty="0" smtClean="0">
                <a:solidFill>
                  <a:srgbClr val="00B050"/>
                </a:solidFill>
              </a:rPr>
              <a:t>regular</a:t>
            </a:r>
            <a:r>
              <a:rPr lang="es-ES_tradnl" dirty="0" smtClean="0">
                <a:solidFill>
                  <a:srgbClr val="00B050"/>
                </a:solidFill>
              </a:rPr>
              <a:t> </a:t>
            </a:r>
            <a:r>
              <a:rPr lang="es-ES_tradnl" dirty="0"/>
              <a:t>del dispositivo de micro-irrigación y los filtros del sistema es necesaria para asegurar  la función completa del sistema.  </a:t>
            </a:r>
            <a:endParaRPr lang="en-US" dirty="0"/>
          </a:p>
          <a:p>
            <a:pPr>
              <a:buNone/>
            </a:pPr>
            <a:endParaRPr lang="en-US" dirty="0"/>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Repaso</a:t>
            </a:r>
            <a:r>
              <a:rPr lang="en-US" b="1" dirty="0" smtClean="0"/>
              <a:t> de </a:t>
            </a:r>
            <a:r>
              <a:rPr lang="en-US" b="1" dirty="0" err="1" smtClean="0"/>
              <a:t>Irrigación</a:t>
            </a:r>
            <a:endParaRPr lang="en-US" dirty="0"/>
          </a:p>
        </p:txBody>
      </p:sp>
      <p:sp>
        <p:nvSpPr>
          <p:cNvPr id="3" name="Content Placeholder 2"/>
          <p:cNvSpPr>
            <a:spLocks noGrp="1"/>
          </p:cNvSpPr>
          <p:nvPr>
            <p:ph idx="1"/>
          </p:nvPr>
        </p:nvSpPr>
        <p:spPr/>
        <p:txBody>
          <a:bodyPr/>
          <a:lstStyle/>
          <a:p>
            <a:pPr lvl="0">
              <a:buNone/>
            </a:pPr>
            <a:r>
              <a:rPr lang="en-US" dirty="0" smtClean="0"/>
              <a:t>11. </a:t>
            </a:r>
            <a:r>
              <a:rPr lang="es-ES_tradnl" dirty="0"/>
              <a:t>La </a:t>
            </a:r>
            <a:r>
              <a:rPr lang="es-ES_tradnl" u="sng" dirty="0" smtClean="0">
                <a:solidFill>
                  <a:srgbClr val="00B050"/>
                </a:solidFill>
              </a:rPr>
              <a:t>programación</a:t>
            </a:r>
            <a:r>
              <a:rPr lang="es-ES_tradnl" dirty="0" smtClean="0"/>
              <a:t> </a:t>
            </a:r>
            <a:r>
              <a:rPr lang="es-ES_tradnl" dirty="0"/>
              <a:t>del sistema de irrigación, se basa en la necesidad de agua de las plantas del jardín, esta varía dependiendo de la habilidad de la planta para extraer la humedad del suelo en relación con la profundidad de </a:t>
            </a:r>
            <a:r>
              <a:rPr lang="es-ES_tradnl" u="sng" dirty="0" smtClean="0">
                <a:solidFill>
                  <a:srgbClr val="00B050"/>
                </a:solidFill>
              </a:rPr>
              <a:t>la </a:t>
            </a:r>
            <a:r>
              <a:rPr lang="es-ES_tradnl" u="sng" dirty="0">
                <a:solidFill>
                  <a:srgbClr val="00B050"/>
                </a:solidFill>
              </a:rPr>
              <a:t>zona de </a:t>
            </a:r>
            <a:r>
              <a:rPr lang="es-ES_tradnl" u="sng" dirty="0" smtClean="0">
                <a:solidFill>
                  <a:srgbClr val="00B050"/>
                </a:solidFill>
              </a:rPr>
              <a:t>raíces</a:t>
            </a:r>
            <a:r>
              <a:rPr lang="es-ES_tradnl" dirty="0" smtClean="0">
                <a:solidFill>
                  <a:srgbClr val="00B050"/>
                </a:solidFill>
              </a:rPr>
              <a:t> </a:t>
            </a:r>
            <a:r>
              <a:rPr lang="es-ES_tradnl" dirty="0"/>
              <a:t>y la habilidad de tolerar la ausencia de humedad. </a:t>
            </a:r>
            <a:endParaRPr lang="en-US" dirty="0"/>
          </a:p>
          <a:p>
            <a:pPr>
              <a:buNone/>
            </a:pP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Repaso</a:t>
            </a:r>
            <a:r>
              <a:rPr lang="en-US" b="1" dirty="0" smtClean="0"/>
              <a:t> de </a:t>
            </a:r>
            <a:r>
              <a:rPr lang="en-US" b="1" dirty="0" err="1" smtClean="0"/>
              <a:t>Irrigación</a:t>
            </a:r>
            <a:endParaRPr lang="en-US" dirty="0"/>
          </a:p>
        </p:txBody>
      </p:sp>
      <p:sp>
        <p:nvSpPr>
          <p:cNvPr id="3" name="Content Placeholder 2"/>
          <p:cNvSpPr>
            <a:spLocks noGrp="1"/>
          </p:cNvSpPr>
          <p:nvPr>
            <p:ph idx="1"/>
          </p:nvPr>
        </p:nvSpPr>
        <p:spPr/>
        <p:txBody>
          <a:bodyPr/>
          <a:lstStyle/>
          <a:p>
            <a:pPr lvl="0">
              <a:buNone/>
            </a:pPr>
            <a:r>
              <a:rPr lang="en-US" dirty="0" smtClean="0"/>
              <a:t>12. </a:t>
            </a:r>
            <a:r>
              <a:rPr lang="es-ES_tradnl" dirty="0"/>
              <a:t>La lluvia </a:t>
            </a:r>
            <a:r>
              <a:rPr lang="es-ES_tradnl" u="sng" dirty="0" smtClean="0">
                <a:solidFill>
                  <a:srgbClr val="00B050"/>
                </a:solidFill>
              </a:rPr>
              <a:t>efectiva</a:t>
            </a:r>
            <a:r>
              <a:rPr lang="es-ES_tradnl" dirty="0" smtClean="0">
                <a:solidFill>
                  <a:srgbClr val="00B050"/>
                </a:solidFill>
              </a:rPr>
              <a:t> </a:t>
            </a:r>
            <a:r>
              <a:rPr lang="es-ES_tradnl" dirty="0"/>
              <a:t>es la cantidad total de lluvia menos la escorrentía, evaporación y filtración profunda.  </a:t>
            </a:r>
            <a:endParaRPr lang="en-US" dirty="0"/>
          </a:p>
          <a:p>
            <a:pPr>
              <a:buNone/>
            </a:pPr>
            <a:endParaRPr lang="en-US" dirty="0"/>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Repaso</a:t>
            </a:r>
            <a:r>
              <a:rPr lang="en-US" b="1" dirty="0" smtClean="0"/>
              <a:t> de </a:t>
            </a:r>
            <a:r>
              <a:rPr lang="en-US" b="1" dirty="0" err="1" smtClean="0"/>
              <a:t>Irrigación</a:t>
            </a:r>
            <a:endParaRPr lang="en-US" dirty="0"/>
          </a:p>
        </p:txBody>
      </p:sp>
      <p:sp>
        <p:nvSpPr>
          <p:cNvPr id="3" name="Content Placeholder 2"/>
          <p:cNvSpPr>
            <a:spLocks noGrp="1"/>
          </p:cNvSpPr>
          <p:nvPr>
            <p:ph idx="1"/>
          </p:nvPr>
        </p:nvSpPr>
        <p:spPr/>
        <p:txBody>
          <a:bodyPr/>
          <a:lstStyle/>
          <a:p>
            <a:pPr lvl="0">
              <a:buNone/>
            </a:pPr>
            <a:r>
              <a:rPr lang="en-US" dirty="0" smtClean="0"/>
              <a:t>13. </a:t>
            </a:r>
            <a:r>
              <a:rPr lang="es-ES_tradnl" dirty="0"/>
              <a:t>No se debe aplicar más de ½ a ¾ de pulgada de agua en una sesión </a:t>
            </a:r>
            <a:r>
              <a:rPr lang="es-ES_tradnl" u="sng" dirty="0" smtClean="0">
                <a:solidFill>
                  <a:srgbClr val="00B050"/>
                </a:solidFill>
              </a:rPr>
              <a:t>singular</a:t>
            </a:r>
            <a:r>
              <a:rPr lang="es-ES_tradnl" dirty="0" smtClean="0">
                <a:solidFill>
                  <a:srgbClr val="00B050"/>
                </a:solidFill>
              </a:rPr>
              <a:t> </a:t>
            </a:r>
            <a:r>
              <a:rPr lang="es-ES_tradnl" dirty="0"/>
              <a:t>de irrigación.   </a:t>
            </a:r>
            <a:endParaRPr lang="en-US" dirty="0"/>
          </a:p>
          <a:p>
            <a:pPr>
              <a:buNone/>
            </a:pPr>
            <a:endParaRPr lang="en-US" dirty="0"/>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Repaso</a:t>
            </a:r>
            <a:r>
              <a:rPr lang="en-US" b="1" dirty="0" smtClean="0"/>
              <a:t> de </a:t>
            </a:r>
            <a:r>
              <a:rPr lang="en-US" b="1" dirty="0" err="1" smtClean="0"/>
              <a:t>Irrigación</a:t>
            </a:r>
            <a:endParaRPr lang="en-US" dirty="0"/>
          </a:p>
        </p:txBody>
      </p:sp>
      <p:sp>
        <p:nvSpPr>
          <p:cNvPr id="3" name="Content Placeholder 2"/>
          <p:cNvSpPr>
            <a:spLocks noGrp="1"/>
          </p:cNvSpPr>
          <p:nvPr>
            <p:ph idx="1"/>
          </p:nvPr>
        </p:nvSpPr>
        <p:spPr/>
        <p:txBody>
          <a:bodyPr/>
          <a:lstStyle/>
          <a:p>
            <a:pPr lvl="0">
              <a:buNone/>
            </a:pPr>
            <a:r>
              <a:rPr lang="en-US" dirty="0" smtClean="0"/>
              <a:t>14. </a:t>
            </a:r>
            <a:r>
              <a:rPr lang="es-ES_tradnl" dirty="0"/>
              <a:t>Las plantas tolerantes a la sequía que ya están </a:t>
            </a:r>
            <a:r>
              <a:rPr lang="es-ES_tradnl" u="sng" dirty="0" smtClean="0">
                <a:solidFill>
                  <a:srgbClr val="00B050"/>
                </a:solidFill>
              </a:rPr>
              <a:t>establecidas</a:t>
            </a:r>
            <a:r>
              <a:rPr lang="es-ES_tradnl" dirty="0" smtClean="0"/>
              <a:t>, requieren </a:t>
            </a:r>
            <a:r>
              <a:rPr lang="es-ES_tradnl" dirty="0"/>
              <a:t>poco o nada de irrigación.</a:t>
            </a:r>
            <a:endParaRPr lang="en-US" dirty="0"/>
          </a:p>
          <a:p>
            <a:pPr>
              <a:buNone/>
            </a:pP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Repaso</a:t>
            </a:r>
            <a:r>
              <a:rPr lang="en-US" b="1" dirty="0" smtClean="0"/>
              <a:t> de </a:t>
            </a:r>
            <a:r>
              <a:rPr lang="en-US" b="1" dirty="0" err="1" smtClean="0"/>
              <a:t>Irrigación</a:t>
            </a:r>
            <a:endParaRPr lang="en-US" dirty="0"/>
          </a:p>
        </p:txBody>
      </p:sp>
      <p:sp>
        <p:nvSpPr>
          <p:cNvPr id="3" name="Content Placeholder 2"/>
          <p:cNvSpPr>
            <a:spLocks noGrp="1"/>
          </p:cNvSpPr>
          <p:nvPr>
            <p:ph idx="1"/>
          </p:nvPr>
        </p:nvSpPr>
        <p:spPr/>
        <p:txBody>
          <a:bodyPr/>
          <a:lstStyle/>
          <a:p>
            <a:pPr lvl="0">
              <a:buNone/>
            </a:pPr>
            <a:r>
              <a:rPr lang="en-US" dirty="0" smtClean="0"/>
              <a:t>15. </a:t>
            </a:r>
            <a:r>
              <a:rPr lang="es-ES_tradnl" dirty="0"/>
              <a:t>La</a:t>
            </a:r>
            <a:r>
              <a:rPr lang="es-ES_tradnl" b="1" dirty="0"/>
              <a:t> </a:t>
            </a:r>
            <a:r>
              <a:rPr lang="es-ES_tradnl" u="sng" dirty="0" smtClean="0">
                <a:solidFill>
                  <a:srgbClr val="00B050"/>
                </a:solidFill>
              </a:rPr>
              <a:t>irrigación excesiva</a:t>
            </a:r>
            <a:r>
              <a:rPr lang="es-ES_tradnl" dirty="0" smtClean="0"/>
              <a:t> </a:t>
            </a:r>
            <a:r>
              <a:rPr lang="es-ES_tradnl" dirty="0"/>
              <a:t>puede llevar a un incremento de enfermedades de las plantas, incremento en la población de plagas y la escorrentía o lixiviación del nitrógeno y fosforo. </a:t>
            </a:r>
            <a:endParaRPr lang="en-US" dirty="0"/>
          </a:p>
          <a:p>
            <a:pPr>
              <a:buNone/>
            </a:pPr>
            <a:endParaRPr lang="en-US" dirty="0"/>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u="sng" dirty="0" smtClean="0"/>
              <a:t>Resumen de Respuestas </a:t>
            </a:r>
            <a:endParaRPr lang="es-ES_tradnl" u="sng" dirty="0"/>
          </a:p>
        </p:txBody>
      </p:sp>
      <p:sp>
        <p:nvSpPr>
          <p:cNvPr id="3" name="Content Placeholder 2"/>
          <p:cNvSpPr>
            <a:spLocks noGrp="1"/>
          </p:cNvSpPr>
          <p:nvPr>
            <p:ph idx="1"/>
          </p:nvPr>
        </p:nvSpPr>
        <p:spPr>
          <a:xfrm>
            <a:off x="457200" y="1295400"/>
            <a:ext cx="4267200" cy="5029200"/>
          </a:xfrm>
        </p:spPr>
        <p:txBody>
          <a:bodyPr>
            <a:normAutofit lnSpcReduction="10000"/>
          </a:bodyPr>
          <a:lstStyle/>
          <a:p>
            <a:r>
              <a:rPr lang="es-ES_tradnl" dirty="0" smtClean="0"/>
              <a:t>Agua</a:t>
            </a:r>
          </a:p>
          <a:p>
            <a:r>
              <a:rPr lang="es-ES_tradnl" dirty="0" smtClean="0"/>
              <a:t>Acuífero </a:t>
            </a:r>
          </a:p>
          <a:p>
            <a:r>
              <a:rPr lang="es-ES_tradnl" dirty="0" smtClean="0"/>
              <a:t>Responsable, Fertilizar</a:t>
            </a:r>
          </a:p>
          <a:p>
            <a:r>
              <a:rPr lang="es-ES_tradnl" dirty="0" smtClean="0"/>
              <a:t>Sensor</a:t>
            </a:r>
          </a:p>
          <a:p>
            <a:r>
              <a:rPr lang="es-ES_tradnl" dirty="0" smtClean="0"/>
              <a:t>Diseño, Disminuyen </a:t>
            </a:r>
          </a:p>
          <a:p>
            <a:r>
              <a:rPr lang="es-ES_tradnl" dirty="0" smtClean="0"/>
              <a:t>Reclamada</a:t>
            </a:r>
          </a:p>
          <a:p>
            <a:r>
              <a:rPr lang="es-ES_tradnl" dirty="0" smtClean="0"/>
              <a:t>Nutrientes, Fuera del Objetivo</a:t>
            </a:r>
          </a:p>
          <a:p>
            <a:r>
              <a:rPr lang="es-ES_tradnl" dirty="0" smtClean="0"/>
              <a:t>Prevenir, Pesticidas</a:t>
            </a:r>
          </a:p>
          <a:p>
            <a:endParaRPr lang="es-ES_tradnl" dirty="0" smtClean="0"/>
          </a:p>
        </p:txBody>
      </p:sp>
      <p:sp>
        <p:nvSpPr>
          <p:cNvPr id="5" name="TextBox 4"/>
          <p:cNvSpPr txBox="1"/>
          <p:nvPr/>
        </p:nvSpPr>
        <p:spPr>
          <a:xfrm>
            <a:off x="5257800" y="1295400"/>
            <a:ext cx="3810000" cy="4811574"/>
          </a:xfrm>
          <a:prstGeom prst="rect">
            <a:avLst/>
          </a:prstGeom>
          <a:noFill/>
        </p:spPr>
        <p:txBody>
          <a:bodyPr wrap="square" rtlCol="0">
            <a:spAutoFit/>
          </a:bodyPr>
          <a:lstStyle/>
          <a:p>
            <a:pPr marL="688975" indent="-688975">
              <a:lnSpc>
                <a:spcPts val="4600"/>
              </a:lnSpc>
              <a:buFont typeface="+mj-lt"/>
              <a:buAutoNum type="arabicPeriod" startAt="9"/>
            </a:pPr>
            <a:r>
              <a:rPr lang="es-ES_tradnl" sz="3200" dirty="0" smtClean="0">
                <a:solidFill>
                  <a:schemeClr val="bg1"/>
                </a:solidFill>
                <a:latin typeface="Arial Narrow" pitchFamily="34" charset="0"/>
              </a:rPr>
              <a:t>Precisión </a:t>
            </a:r>
          </a:p>
          <a:p>
            <a:pPr marL="688975" indent="-688975">
              <a:lnSpc>
                <a:spcPts val="4600"/>
              </a:lnSpc>
              <a:buFont typeface="+mj-lt"/>
              <a:buAutoNum type="arabicPeriod" startAt="9"/>
            </a:pPr>
            <a:r>
              <a:rPr lang="es-ES_tradnl" sz="3200" dirty="0" smtClean="0">
                <a:solidFill>
                  <a:schemeClr val="bg1"/>
                </a:solidFill>
                <a:latin typeface="Arial Narrow" pitchFamily="34" charset="0"/>
              </a:rPr>
              <a:t>Regular</a:t>
            </a:r>
          </a:p>
          <a:p>
            <a:pPr marL="688975" indent="-688975">
              <a:lnSpc>
                <a:spcPts val="4600"/>
              </a:lnSpc>
              <a:buFont typeface="+mj-lt"/>
              <a:buAutoNum type="arabicPeriod" startAt="9"/>
            </a:pPr>
            <a:r>
              <a:rPr lang="es-ES_tradnl" sz="3200" smtClean="0">
                <a:solidFill>
                  <a:schemeClr val="bg1"/>
                </a:solidFill>
                <a:latin typeface="Arial Narrow" pitchFamily="34" charset="0"/>
              </a:rPr>
              <a:t>Programación, </a:t>
            </a:r>
            <a:r>
              <a:rPr lang="es-ES_tradnl" sz="3200" dirty="0" smtClean="0">
                <a:solidFill>
                  <a:schemeClr val="bg1"/>
                </a:solidFill>
                <a:latin typeface="Arial Narrow" pitchFamily="34" charset="0"/>
              </a:rPr>
              <a:t>la zona de raíces </a:t>
            </a:r>
          </a:p>
          <a:p>
            <a:pPr marL="688975" indent="-688975">
              <a:lnSpc>
                <a:spcPts val="4600"/>
              </a:lnSpc>
              <a:buFont typeface="+mj-lt"/>
              <a:buAutoNum type="arabicPeriod" startAt="9"/>
            </a:pPr>
            <a:r>
              <a:rPr lang="es-ES_tradnl" sz="3200" dirty="0" smtClean="0">
                <a:solidFill>
                  <a:schemeClr val="bg1"/>
                </a:solidFill>
                <a:latin typeface="Arial Narrow" pitchFamily="34" charset="0"/>
              </a:rPr>
              <a:t>Efectiva</a:t>
            </a:r>
          </a:p>
          <a:p>
            <a:pPr marL="688975" indent="-688975">
              <a:lnSpc>
                <a:spcPts val="4600"/>
              </a:lnSpc>
              <a:buFont typeface="+mj-lt"/>
              <a:buAutoNum type="arabicPeriod" startAt="9"/>
            </a:pPr>
            <a:r>
              <a:rPr lang="es-ES_tradnl" sz="3200" dirty="0" smtClean="0">
                <a:solidFill>
                  <a:schemeClr val="bg1"/>
                </a:solidFill>
                <a:latin typeface="Arial Narrow" pitchFamily="34" charset="0"/>
              </a:rPr>
              <a:t>Singular</a:t>
            </a:r>
          </a:p>
          <a:p>
            <a:pPr marL="688975" indent="-688975">
              <a:lnSpc>
                <a:spcPts val="4600"/>
              </a:lnSpc>
              <a:buFont typeface="+mj-lt"/>
              <a:buAutoNum type="arabicPeriod" startAt="9"/>
            </a:pPr>
            <a:r>
              <a:rPr lang="es-ES_tradnl" sz="3200" dirty="0" smtClean="0">
                <a:solidFill>
                  <a:schemeClr val="bg1"/>
                </a:solidFill>
                <a:latin typeface="Arial Narrow" pitchFamily="34" charset="0"/>
              </a:rPr>
              <a:t>Establecidas</a:t>
            </a:r>
          </a:p>
          <a:p>
            <a:pPr marL="688975" indent="-688975">
              <a:lnSpc>
                <a:spcPts val="4600"/>
              </a:lnSpc>
              <a:buFont typeface="+mj-lt"/>
              <a:buAutoNum type="arabicPeriod" startAt="9"/>
            </a:pPr>
            <a:r>
              <a:rPr lang="es-ES_tradnl" sz="3200" dirty="0" smtClean="0">
                <a:solidFill>
                  <a:schemeClr val="bg1"/>
                </a:solidFill>
                <a:latin typeface="Arial Narrow" pitchFamily="34" charset="0"/>
              </a:rPr>
              <a:t>Irrigación excesiva </a:t>
            </a:r>
            <a:endParaRPr lang="es-ES_tradnl" sz="3200" dirty="0">
              <a:solidFill>
                <a:schemeClr val="bg1"/>
              </a:solidFill>
              <a:latin typeface="Arial Narrow" pitchFamily="34"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3412786"/>
            <a:ext cx="9144000" cy="1246909"/>
          </a:xfrm>
          <a:prstGeom prst="rect">
            <a:avLst/>
          </a:prstGeom>
        </p:spPr>
      </p:pic>
      <p:pic>
        <p:nvPicPr>
          <p:cNvPr id="6" name="Picture 5"/>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81000" y="3651316"/>
            <a:ext cx="1083553" cy="812665"/>
          </a:xfrm>
          <a:prstGeom prst="rect">
            <a:avLst/>
          </a:prstGeom>
        </p:spPr>
      </p:pic>
      <p:sp>
        <p:nvSpPr>
          <p:cNvPr id="2" name="Title 1"/>
          <p:cNvSpPr>
            <a:spLocks noGrp="1"/>
          </p:cNvSpPr>
          <p:nvPr>
            <p:ph type="title"/>
          </p:nvPr>
        </p:nvSpPr>
        <p:spPr>
          <a:xfrm>
            <a:off x="1438614" y="3505200"/>
            <a:ext cx="7620000" cy="1066482"/>
          </a:xfrm>
        </p:spPr>
        <p:txBody>
          <a:bodyPr/>
          <a:lstStyle/>
          <a:p>
            <a:pPr algn="l"/>
            <a:r>
              <a:rPr lang="en-US" dirty="0" smtClean="0"/>
              <a:t>¿</a:t>
            </a:r>
            <a:r>
              <a:rPr lang="en-US" dirty="0" err="1" smtClean="0"/>
              <a:t>Preguntas</a:t>
            </a:r>
            <a:r>
              <a:rPr lang="en-US" dirty="0" smtClean="0"/>
              <a:t>?</a:t>
            </a:r>
            <a:endParaRPr lang="en-US" dirty="0"/>
          </a:p>
        </p:txBody>
      </p:sp>
    </p:spTree>
    <p:extLst>
      <p:ext uri="{BB962C8B-B14F-4D97-AF65-F5344CB8AC3E}">
        <p14:creationId xmlns:p14="http://schemas.microsoft.com/office/powerpoint/2010/main" val="10172963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Repaso</a:t>
            </a:r>
            <a:r>
              <a:rPr lang="en-US" b="1" dirty="0" smtClean="0"/>
              <a:t> de la </a:t>
            </a:r>
            <a:r>
              <a:rPr lang="en-US" b="1" dirty="0" err="1" smtClean="0"/>
              <a:t>Introducción</a:t>
            </a:r>
            <a:endParaRPr lang="en-US" dirty="0"/>
          </a:p>
        </p:txBody>
      </p:sp>
      <p:sp>
        <p:nvSpPr>
          <p:cNvPr id="3" name="Content Placeholder 2"/>
          <p:cNvSpPr>
            <a:spLocks noGrp="1"/>
          </p:cNvSpPr>
          <p:nvPr>
            <p:ph idx="1"/>
          </p:nvPr>
        </p:nvSpPr>
        <p:spPr/>
        <p:txBody>
          <a:bodyPr/>
          <a:lstStyle/>
          <a:p>
            <a:pPr marL="0" lvl="0" indent="0">
              <a:buNone/>
            </a:pPr>
            <a:r>
              <a:rPr lang="es-ES_tradnl" dirty="0" smtClean="0"/>
              <a:t>5.  Los </a:t>
            </a:r>
            <a:r>
              <a:rPr lang="es-ES_tradnl" dirty="0"/>
              <a:t>objetivos de GI-BMP incluyen reducir la </a:t>
            </a:r>
            <a:r>
              <a:rPr lang="es-ES_tradnl" dirty="0" smtClean="0"/>
              <a:t>escorrentía </a:t>
            </a:r>
            <a:r>
              <a:rPr lang="es-ES_tradnl" dirty="0"/>
              <a:t>fuera de sitio, usar diseño </a:t>
            </a:r>
            <a:r>
              <a:rPr lang="en-US" u="sng" dirty="0" err="1">
                <a:solidFill>
                  <a:srgbClr val="00B050"/>
                </a:solidFill>
              </a:rPr>
              <a:t>apropiado</a:t>
            </a:r>
            <a:r>
              <a:rPr lang="es-ES_tradnl" dirty="0">
                <a:solidFill>
                  <a:srgbClr val="00B050"/>
                </a:solidFill>
              </a:rPr>
              <a:t> </a:t>
            </a:r>
            <a:r>
              <a:rPr lang="es-ES_tradnl" dirty="0"/>
              <a:t>y seleccionar plantas aclimatadas al sitio, usar los métodos y cantidades apropiadas de </a:t>
            </a:r>
            <a:r>
              <a:rPr lang="en-US" u="sng" dirty="0" err="1">
                <a:solidFill>
                  <a:srgbClr val="00B050"/>
                </a:solidFill>
              </a:rPr>
              <a:t>irrigación</a:t>
            </a:r>
            <a:r>
              <a:rPr lang="es-ES_tradnl" dirty="0">
                <a:solidFill>
                  <a:srgbClr val="00B050"/>
                </a:solidFill>
              </a:rPr>
              <a:t> </a:t>
            </a:r>
            <a:r>
              <a:rPr lang="es-ES_tradnl" dirty="0"/>
              <a:t>y  </a:t>
            </a:r>
            <a:r>
              <a:rPr lang="es-ES_tradnl" u="sng" dirty="0" smtClean="0">
                <a:solidFill>
                  <a:srgbClr val="00B050"/>
                </a:solidFill>
              </a:rPr>
              <a:t>fertilizante</a:t>
            </a:r>
            <a:r>
              <a:rPr lang="es-ES_tradnl" dirty="0" smtClean="0"/>
              <a:t>, </a:t>
            </a:r>
            <a:r>
              <a:rPr lang="es-ES_tradnl" dirty="0"/>
              <a:t>y usar prácticas de manejo integrado de plagas </a:t>
            </a:r>
            <a:r>
              <a:rPr lang="es-ES_tradnl" dirty="0" smtClean="0"/>
              <a:t>(</a:t>
            </a:r>
            <a:r>
              <a:rPr lang="es-ES_tradnl" u="sng" dirty="0" smtClean="0">
                <a:solidFill>
                  <a:srgbClr val="00B050"/>
                </a:solidFill>
              </a:rPr>
              <a:t>IPM</a:t>
            </a:r>
            <a:r>
              <a:rPr lang="es-ES_tradnl" dirty="0" smtClean="0"/>
              <a:t>).</a:t>
            </a:r>
            <a:endParaRPr lang="en-US" dirty="0"/>
          </a:p>
          <a:p>
            <a:endParaRPr lang="en-US" dirty="0"/>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pic>
        <p:nvPicPr>
          <p:cNvPr id="10" name="Picture 9"/>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3412786"/>
            <a:ext cx="9144000" cy="1246909"/>
          </a:xfrm>
          <a:prstGeom prst="rect">
            <a:avLst/>
          </a:prstGeom>
        </p:spPr>
      </p:pic>
      <p:sp>
        <p:nvSpPr>
          <p:cNvPr id="2" name="Title 1"/>
          <p:cNvSpPr>
            <a:spLocks noGrp="1"/>
          </p:cNvSpPr>
          <p:nvPr>
            <p:ph type="ctrTitle"/>
          </p:nvPr>
        </p:nvSpPr>
        <p:spPr>
          <a:xfrm>
            <a:off x="685800" y="1905000"/>
            <a:ext cx="7772400" cy="1470025"/>
          </a:xfrm>
        </p:spPr>
        <p:txBody>
          <a:bodyPr>
            <a:normAutofit fontScale="90000"/>
          </a:bodyPr>
          <a:lstStyle/>
          <a:p>
            <a:pPr algn="l"/>
            <a:r>
              <a:rPr lang="en-US" sz="2400" dirty="0">
                <a:solidFill>
                  <a:srgbClr val="FFFFFF"/>
                </a:solidFill>
                <a:latin typeface="+mn-lt"/>
              </a:rPr>
              <a:t>Florida-Friendly</a:t>
            </a:r>
            <a:r>
              <a:rPr lang="en-US" sz="3200" dirty="0">
                <a:solidFill>
                  <a:srgbClr val="FFFFFF"/>
                </a:solidFill>
                <a:latin typeface="+mn-lt"/>
              </a:rPr>
              <a:t/>
            </a:r>
            <a:br>
              <a:rPr lang="en-US" sz="3200" dirty="0">
                <a:solidFill>
                  <a:srgbClr val="FFFFFF"/>
                </a:solidFill>
                <a:latin typeface="+mn-lt"/>
              </a:rPr>
            </a:br>
            <a:r>
              <a:rPr lang="en-US" sz="3200" dirty="0">
                <a:solidFill>
                  <a:srgbClr val="92D050"/>
                </a:solidFill>
                <a:latin typeface="+mj-lt"/>
              </a:rPr>
              <a:t>Best </a:t>
            </a:r>
            <a:r>
              <a:rPr lang="en-US" sz="3200" dirty="0" smtClean="0">
                <a:solidFill>
                  <a:srgbClr val="92D050"/>
                </a:solidFill>
                <a:latin typeface="+mj-lt"/>
              </a:rPr>
              <a:t>Management Practices</a:t>
            </a:r>
            <a:r>
              <a:rPr lang="en-US" sz="3200" dirty="0">
                <a:solidFill>
                  <a:srgbClr val="1BC8DF"/>
                </a:solidFill>
              </a:rPr>
              <a:t/>
            </a:r>
            <a:br>
              <a:rPr lang="en-US" sz="3200" dirty="0">
                <a:solidFill>
                  <a:srgbClr val="1BC8DF"/>
                </a:solidFill>
              </a:rPr>
            </a:br>
            <a:r>
              <a:rPr lang="en-US" sz="2400" dirty="0">
                <a:solidFill>
                  <a:srgbClr val="FFFFFF"/>
                </a:solidFill>
                <a:latin typeface="+mn-lt"/>
              </a:rPr>
              <a:t>for Protection of Water </a:t>
            </a:r>
            <a:r>
              <a:rPr lang="en-US" sz="2400" dirty="0" smtClean="0">
                <a:solidFill>
                  <a:srgbClr val="FFFFFF"/>
                </a:solidFill>
                <a:latin typeface="+mn-lt"/>
              </a:rPr>
              <a:t>Resources</a:t>
            </a:r>
            <a:br>
              <a:rPr lang="en-US" sz="2400" dirty="0" smtClean="0">
                <a:solidFill>
                  <a:srgbClr val="FFFFFF"/>
                </a:solidFill>
                <a:latin typeface="+mn-lt"/>
              </a:rPr>
            </a:br>
            <a:r>
              <a:rPr lang="en-US" sz="2400" dirty="0" smtClean="0">
                <a:solidFill>
                  <a:srgbClr val="FFFFFF"/>
                </a:solidFill>
                <a:latin typeface="+mn-lt"/>
              </a:rPr>
              <a:t>by </a:t>
            </a:r>
            <a:r>
              <a:rPr lang="en-US" sz="2400" dirty="0">
                <a:solidFill>
                  <a:srgbClr val="FFFFFF"/>
                </a:solidFill>
                <a:latin typeface="+mn-lt"/>
              </a:rPr>
              <a:t>the Green Industries</a:t>
            </a:r>
            <a:r>
              <a:rPr lang="en-US" sz="3200" dirty="0">
                <a:solidFill>
                  <a:srgbClr val="FFFFFF"/>
                </a:solidFill>
              </a:rPr>
              <a:t/>
            </a:r>
            <a:br>
              <a:rPr lang="en-US" sz="3200" dirty="0">
                <a:solidFill>
                  <a:srgbClr val="FFFFFF"/>
                </a:solidFill>
              </a:rPr>
            </a:br>
            <a:endParaRPr lang="en-US" sz="3200" dirty="0">
              <a:solidFill>
                <a:srgbClr val="FFFFFF"/>
              </a:solidFill>
            </a:endParaRPr>
          </a:p>
        </p:txBody>
      </p:sp>
      <p:sp>
        <p:nvSpPr>
          <p:cNvPr id="7" name="Subtitle 2"/>
          <p:cNvSpPr>
            <a:spLocks noGrp="1"/>
          </p:cNvSpPr>
          <p:nvPr>
            <p:ph type="subTitle" idx="1"/>
          </p:nvPr>
        </p:nvSpPr>
        <p:spPr>
          <a:xfrm>
            <a:off x="1371600" y="3505200"/>
            <a:ext cx="6858000" cy="914400"/>
          </a:xfrm>
        </p:spPr>
        <p:txBody>
          <a:bodyPr>
            <a:noAutofit/>
          </a:bodyPr>
          <a:lstStyle/>
          <a:p>
            <a:pPr algn="l"/>
            <a:r>
              <a:rPr lang="en-US" sz="1800" dirty="0"/>
              <a:t>Green Industries </a:t>
            </a:r>
            <a:br>
              <a:rPr lang="en-US" sz="1800" dirty="0"/>
            </a:br>
            <a:r>
              <a:rPr lang="en-US" sz="1800" dirty="0"/>
              <a:t>Best Management </a:t>
            </a:r>
            <a:r>
              <a:rPr lang="en-US" sz="1800" dirty="0" smtClean="0"/>
              <a:t>Practices</a:t>
            </a:r>
            <a:r>
              <a:rPr lang="en-US" sz="1800" dirty="0" smtClean="0">
                <a:solidFill>
                  <a:srgbClr val="1BC8DF"/>
                </a:solidFill>
              </a:rPr>
              <a:t/>
            </a:r>
            <a:br>
              <a:rPr lang="en-US" sz="1800" dirty="0" smtClean="0">
                <a:solidFill>
                  <a:srgbClr val="1BC8DF"/>
                </a:solidFill>
              </a:rPr>
            </a:br>
            <a:r>
              <a:rPr lang="en-US" sz="1800" dirty="0" smtClean="0">
                <a:solidFill>
                  <a:srgbClr val="FFFFFF"/>
                </a:solidFill>
                <a:latin typeface="Arial" pitchFamily="34" charset="0"/>
                <a:cs typeface="Arial" pitchFamily="34" charset="0"/>
              </a:rPr>
              <a:t>Modulo 5: </a:t>
            </a:r>
            <a:r>
              <a:rPr lang="en-US" sz="1800" dirty="0" err="1" smtClean="0">
                <a:solidFill>
                  <a:srgbClr val="FFFFFF"/>
                </a:solidFill>
                <a:latin typeface="Arial" pitchFamily="34" charset="0"/>
                <a:cs typeface="Arial" pitchFamily="34" charset="0"/>
              </a:rPr>
              <a:t>Repaso</a:t>
            </a:r>
            <a:r>
              <a:rPr lang="en-US" sz="1800" dirty="0" smtClean="0">
                <a:solidFill>
                  <a:srgbClr val="FFFFFF"/>
                </a:solidFill>
                <a:latin typeface="Arial" pitchFamily="34" charset="0"/>
                <a:cs typeface="Arial" pitchFamily="34" charset="0"/>
              </a:rPr>
              <a:t> de </a:t>
            </a:r>
            <a:r>
              <a:rPr lang="en-US" sz="1800" dirty="0" err="1" smtClean="0">
                <a:solidFill>
                  <a:srgbClr val="FFFFFF"/>
                </a:solidFill>
                <a:latin typeface="Arial" pitchFamily="34" charset="0"/>
                <a:cs typeface="Arial" pitchFamily="34" charset="0"/>
              </a:rPr>
              <a:t>Fertilizante</a:t>
            </a:r>
            <a:endParaRPr lang="en-US" sz="1800" dirty="0">
              <a:solidFill>
                <a:srgbClr val="FFFFFF"/>
              </a:solidFill>
              <a:latin typeface="Arial" pitchFamily="34" charset="0"/>
              <a:cs typeface="Arial" pitchFamily="34" charset="0"/>
            </a:endParaRPr>
          </a:p>
        </p:txBody>
      </p:sp>
      <p:pic>
        <p:nvPicPr>
          <p:cNvPr id="11" name="Picture 10"/>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81000" y="3581400"/>
            <a:ext cx="1083553" cy="812665"/>
          </a:xfrm>
          <a:prstGeom prst="rect">
            <a:avLst/>
          </a:prstGeom>
        </p:spPr>
      </p:pic>
    </p:spTree>
    <p:extLst>
      <p:ext uri="{BB962C8B-B14F-4D97-AF65-F5344CB8AC3E}">
        <p14:creationId xmlns:p14="http://schemas.microsoft.com/office/powerpoint/2010/main" val="235816075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Repaso</a:t>
            </a:r>
            <a:r>
              <a:rPr lang="en-US" b="1" dirty="0" smtClean="0"/>
              <a:t> de </a:t>
            </a:r>
            <a:r>
              <a:rPr lang="en-US" b="1" dirty="0" err="1" smtClean="0"/>
              <a:t>Fertilizante</a:t>
            </a:r>
            <a:endParaRPr lang="en-US" dirty="0"/>
          </a:p>
        </p:txBody>
      </p:sp>
      <p:sp>
        <p:nvSpPr>
          <p:cNvPr id="3" name="Content Placeholder 2"/>
          <p:cNvSpPr>
            <a:spLocks noGrp="1"/>
          </p:cNvSpPr>
          <p:nvPr>
            <p:ph idx="1"/>
          </p:nvPr>
        </p:nvSpPr>
        <p:spPr/>
        <p:txBody>
          <a:bodyPr/>
          <a:lstStyle/>
          <a:p>
            <a:pPr lvl="0"/>
            <a:r>
              <a:rPr lang="es-ES_tradnl" dirty="0"/>
              <a:t>Un </a:t>
            </a:r>
            <a:r>
              <a:rPr lang="es-ES_tradnl" u="sng" dirty="0" smtClean="0">
                <a:solidFill>
                  <a:srgbClr val="00B050"/>
                </a:solidFill>
              </a:rPr>
              <a:t>fertilizante</a:t>
            </a:r>
            <a:r>
              <a:rPr lang="es-ES_tradnl" dirty="0" smtClean="0">
                <a:solidFill>
                  <a:srgbClr val="00B050"/>
                </a:solidFill>
              </a:rPr>
              <a:t> </a:t>
            </a:r>
            <a:r>
              <a:rPr lang="es-ES_tradnl" dirty="0"/>
              <a:t>puede contener uno o más nutrientes reconocidos para plantas, promueve el crecimiento de las </a:t>
            </a:r>
            <a:r>
              <a:rPr lang="es-ES" dirty="0"/>
              <a:t>plantas</a:t>
            </a:r>
            <a:r>
              <a:rPr lang="es-ES_tradnl" dirty="0"/>
              <a:t>, controla el pH del suelo, o provee enriquecimiento o medidas correctivas para el suelo.</a:t>
            </a:r>
            <a:endParaRPr lang="en-US" dirty="0"/>
          </a:p>
          <a:p>
            <a:pPr>
              <a:buNone/>
            </a:pP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Repaso</a:t>
            </a:r>
            <a:r>
              <a:rPr lang="en-US" b="1" dirty="0" smtClean="0"/>
              <a:t> de </a:t>
            </a:r>
            <a:r>
              <a:rPr lang="en-US" b="1" dirty="0" err="1" smtClean="0"/>
              <a:t>Fertilizante</a:t>
            </a:r>
            <a:endParaRPr lang="en-US" dirty="0"/>
          </a:p>
        </p:txBody>
      </p:sp>
      <p:sp>
        <p:nvSpPr>
          <p:cNvPr id="3" name="Content Placeholder 2"/>
          <p:cNvSpPr>
            <a:spLocks noGrp="1"/>
          </p:cNvSpPr>
          <p:nvPr>
            <p:ph idx="1"/>
          </p:nvPr>
        </p:nvSpPr>
        <p:spPr/>
        <p:txBody>
          <a:bodyPr/>
          <a:lstStyle/>
          <a:p>
            <a:pPr lvl="0">
              <a:buNone/>
            </a:pPr>
            <a:r>
              <a:rPr lang="en-US" dirty="0" smtClean="0"/>
              <a:t>2.  </a:t>
            </a:r>
            <a:r>
              <a:rPr lang="es-ES_tradnl" dirty="0" smtClean="0"/>
              <a:t>Los </a:t>
            </a:r>
            <a:r>
              <a:rPr lang="es-ES_tradnl" dirty="0"/>
              <a:t>suelos </a:t>
            </a:r>
            <a:r>
              <a:rPr lang="es-ES_tradnl" u="sng" dirty="0" smtClean="0">
                <a:solidFill>
                  <a:srgbClr val="00B050"/>
                </a:solidFill>
              </a:rPr>
              <a:t>urbanos</a:t>
            </a:r>
            <a:r>
              <a:rPr lang="es-ES_tradnl" dirty="0" smtClean="0"/>
              <a:t>, </a:t>
            </a:r>
            <a:r>
              <a:rPr lang="es-ES_tradnl" dirty="0"/>
              <a:t>son altamente variados en la disponibilidad y la variedad de nutrientes, por lo tanto, puede ser necesario utilizar nutrientes suplementarios para corregir o prevenir las deficiencias de nutrientes.  </a:t>
            </a:r>
            <a:endParaRPr lang="en-US" dirty="0"/>
          </a:p>
          <a:p>
            <a:pPr>
              <a:buNone/>
            </a:pPr>
            <a:endParaRPr lang="en-US" dirty="0"/>
          </a:p>
          <a:p>
            <a:pPr>
              <a:buNone/>
            </a:pP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Repaso</a:t>
            </a:r>
            <a:r>
              <a:rPr lang="en-US" b="1" dirty="0" smtClean="0"/>
              <a:t> de </a:t>
            </a:r>
            <a:r>
              <a:rPr lang="en-US" b="1" dirty="0" err="1" smtClean="0"/>
              <a:t>Fertilizante</a:t>
            </a:r>
            <a:endParaRPr lang="en-US" dirty="0"/>
          </a:p>
        </p:txBody>
      </p:sp>
      <p:sp>
        <p:nvSpPr>
          <p:cNvPr id="3" name="Content Placeholder 2"/>
          <p:cNvSpPr>
            <a:spLocks noGrp="1"/>
          </p:cNvSpPr>
          <p:nvPr>
            <p:ph idx="1"/>
          </p:nvPr>
        </p:nvSpPr>
        <p:spPr/>
        <p:txBody>
          <a:bodyPr/>
          <a:lstStyle/>
          <a:p>
            <a:pPr lvl="0">
              <a:buNone/>
            </a:pPr>
            <a:r>
              <a:rPr lang="en-US" dirty="0" smtClean="0"/>
              <a:t>3.  </a:t>
            </a:r>
            <a:r>
              <a:rPr lang="es-ES_tradnl" dirty="0" smtClean="0"/>
              <a:t>Las </a:t>
            </a:r>
            <a:r>
              <a:rPr lang="es-ES_tradnl" dirty="0"/>
              <a:t>plantas que tienen deficiencias </a:t>
            </a:r>
            <a:r>
              <a:rPr lang="es-ES_tradnl" u="sng" dirty="0" smtClean="0">
                <a:solidFill>
                  <a:srgbClr val="00B050"/>
                </a:solidFill>
              </a:rPr>
              <a:t>crónicas</a:t>
            </a:r>
            <a:r>
              <a:rPr lang="es-ES_tradnl" dirty="0" smtClean="0">
                <a:solidFill>
                  <a:srgbClr val="00B050"/>
                </a:solidFill>
              </a:rPr>
              <a:t> </a:t>
            </a:r>
            <a:r>
              <a:rPr lang="es-ES_tradnl" dirty="0"/>
              <a:t>no son adecuadas para las condiciones del sitio de plantación. Seleccione plantas mejor adaptadas a las propiedades del sitio.</a:t>
            </a:r>
            <a:endParaRPr lang="en-US" dirty="0"/>
          </a:p>
          <a:p>
            <a:pPr>
              <a:buNone/>
            </a:pP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Repaso</a:t>
            </a:r>
            <a:r>
              <a:rPr lang="en-US" b="1" dirty="0" smtClean="0"/>
              <a:t> de </a:t>
            </a:r>
            <a:r>
              <a:rPr lang="en-US" b="1" dirty="0" err="1" smtClean="0"/>
              <a:t>Fertilizante</a:t>
            </a:r>
            <a:endParaRPr lang="en-US" dirty="0"/>
          </a:p>
        </p:txBody>
      </p:sp>
      <p:sp>
        <p:nvSpPr>
          <p:cNvPr id="3" name="Content Placeholder 2"/>
          <p:cNvSpPr>
            <a:spLocks noGrp="1"/>
          </p:cNvSpPr>
          <p:nvPr>
            <p:ph idx="1"/>
          </p:nvPr>
        </p:nvSpPr>
        <p:spPr/>
        <p:txBody>
          <a:bodyPr/>
          <a:lstStyle/>
          <a:p>
            <a:pPr lvl="0">
              <a:buNone/>
            </a:pPr>
            <a:r>
              <a:rPr lang="en-US" dirty="0" smtClean="0"/>
              <a:t>4.  </a:t>
            </a:r>
            <a:r>
              <a:rPr lang="es-ES_tradnl" dirty="0" smtClean="0"/>
              <a:t>No </a:t>
            </a:r>
            <a:r>
              <a:rPr lang="es-ES_tradnl" dirty="0"/>
              <a:t>fertilice su césped durante el </a:t>
            </a:r>
            <a:r>
              <a:rPr lang="es-ES_tradnl" u="sng" dirty="0" smtClean="0">
                <a:solidFill>
                  <a:srgbClr val="00B050"/>
                </a:solidFill>
              </a:rPr>
              <a:t>invierno</a:t>
            </a:r>
            <a:r>
              <a:rPr lang="es-ES_tradnl" dirty="0" smtClean="0">
                <a:solidFill>
                  <a:srgbClr val="00B050"/>
                </a:solidFill>
              </a:rPr>
              <a:t> </a:t>
            </a:r>
            <a:r>
              <a:rPr lang="es-ES_tradnl" dirty="0"/>
              <a:t>si está en una ubicación donde el césped no crece activamente durante los meses fríos.</a:t>
            </a:r>
            <a:endParaRPr lang="en-US" dirty="0"/>
          </a:p>
          <a:p>
            <a:pPr>
              <a:buNone/>
            </a:pP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Repaso</a:t>
            </a:r>
            <a:r>
              <a:rPr lang="en-US" b="1" dirty="0" smtClean="0"/>
              <a:t> de </a:t>
            </a:r>
            <a:r>
              <a:rPr lang="en-US" b="1" dirty="0" err="1" smtClean="0"/>
              <a:t>Fertilizante</a:t>
            </a:r>
            <a:endParaRPr lang="en-US" dirty="0"/>
          </a:p>
        </p:txBody>
      </p:sp>
      <p:sp>
        <p:nvSpPr>
          <p:cNvPr id="3" name="Content Placeholder 2"/>
          <p:cNvSpPr>
            <a:spLocks noGrp="1"/>
          </p:cNvSpPr>
          <p:nvPr>
            <p:ph idx="1"/>
          </p:nvPr>
        </p:nvSpPr>
        <p:spPr/>
        <p:txBody>
          <a:bodyPr/>
          <a:lstStyle/>
          <a:p>
            <a:pPr lvl="0">
              <a:buNone/>
            </a:pPr>
            <a:r>
              <a:rPr lang="en-US" dirty="0" smtClean="0"/>
              <a:t>5.  </a:t>
            </a:r>
            <a:r>
              <a:rPr lang="es-ES_tradnl" dirty="0" smtClean="0"/>
              <a:t>El </a:t>
            </a:r>
            <a:r>
              <a:rPr lang="es-ES_tradnl" dirty="0"/>
              <a:t>fertilizante debe ser aplicado al césped cuando las raíces y los brotes crecen </a:t>
            </a:r>
            <a:r>
              <a:rPr lang="es-ES_tradnl" u="sng" dirty="0" smtClean="0">
                <a:solidFill>
                  <a:srgbClr val="00B050"/>
                </a:solidFill>
              </a:rPr>
              <a:t>activamente</a:t>
            </a:r>
            <a:r>
              <a:rPr lang="es-ES_tradnl" dirty="0" smtClean="0">
                <a:solidFill>
                  <a:srgbClr val="00B050"/>
                </a:solidFill>
              </a:rPr>
              <a:t> </a:t>
            </a:r>
            <a:r>
              <a:rPr lang="es-ES_tradnl" dirty="0"/>
              <a:t>para reducir el potencial de lixiviación de </a:t>
            </a:r>
            <a:r>
              <a:rPr lang="es-ES_tradnl" u="sng" dirty="0" smtClean="0">
                <a:solidFill>
                  <a:srgbClr val="00B050"/>
                </a:solidFill>
              </a:rPr>
              <a:t>nutrientes</a:t>
            </a:r>
            <a:r>
              <a:rPr lang="es-ES_tradnl" dirty="0" smtClean="0"/>
              <a:t>. </a:t>
            </a:r>
            <a:endParaRPr lang="en-US" dirty="0"/>
          </a:p>
          <a:p>
            <a:pPr>
              <a:buNone/>
            </a:pP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Repaso</a:t>
            </a:r>
            <a:r>
              <a:rPr lang="en-US" b="1" dirty="0" smtClean="0"/>
              <a:t> de </a:t>
            </a:r>
            <a:r>
              <a:rPr lang="en-US" b="1" dirty="0" err="1" smtClean="0"/>
              <a:t>Fertilizante</a:t>
            </a:r>
            <a:endParaRPr lang="en-US" dirty="0"/>
          </a:p>
        </p:txBody>
      </p:sp>
      <p:sp>
        <p:nvSpPr>
          <p:cNvPr id="3" name="Content Placeholder 2"/>
          <p:cNvSpPr>
            <a:spLocks noGrp="1"/>
          </p:cNvSpPr>
          <p:nvPr>
            <p:ph idx="1"/>
          </p:nvPr>
        </p:nvSpPr>
        <p:spPr/>
        <p:txBody>
          <a:bodyPr/>
          <a:lstStyle/>
          <a:p>
            <a:pPr lvl="0">
              <a:buNone/>
            </a:pPr>
            <a:r>
              <a:rPr lang="en-US" dirty="0" smtClean="0"/>
              <a:t>6.  </a:t>
            </a:r>
            <a:r>
              <a:rPr lang="es-ES_tradnl" dirty="0" smtClean="0"/>
              <a:t>El </a:t>
            </a:r>
            <a:r>
              <a:rPr lang="es-ES_tradnl" dirty="0"/>
              <a:t>césped recién plantado no debe fertilizarse en los primeros  30-60 días de </a:t>
            </a:r>
            <a:r>
              <a:rPr lang="es-ES_tradnl" u="sng" dirty="0" smtClean="0">
                <a:solidFill>
                  <a:srgbClr val="00B050"/>
                </a:solidFill>
              </a:rPr>
              <a:t>sembrado</a:t>
            </a:r>
            <a:r>
              <a:rPr lang="es-ES_tradnl" dirty="0" smtClean="0"/>
              <a:t>.</a:t>
            </a:r>
            <a:endParaRPr lang="en-US" dirty="0"/>
          </a:p>
          <a:p>
            <a:pPr>
              <a:buNone/>
            </a:pPr>
            <a:endParaRPr lang="en-US" b="1" dirty="0">
              <a:solidFill>
                <a:srgbClr val="00DA63"/>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Repaso</a:t>
            </a:r>
            <a:r>
              <a:rPr lang="en-US" b="1" dirty="0" smtClean="0"/>
              <a:t> de </a:t>
            </a:r>
            <a:r>
              <a:rPr lang="en-US" b="1" dirty="0" err="1" smtClean="0"/>
              <a:t>Fertilizante</a:t>
            </a:r>
            <a:endParaRPr lang="en-US" dirty="0"/>
          </a:p>
        </p:txBody>
      </p:sp>
      <p:sp>
        <p:nvSpPr>
          <p:cNvPr id="3" name="Content Placeholder 2"/>
          <p:cNvSpPr>
            <a:spLocks noGrp="1"/>
          </p:cNvSpPr>
          <p:nvPr>
            <p:ph idx="1"/>
          </p:nvPr>
        </p:nvSpPr>
        <p:spPr/>
        <p:txBody>
          <a:bodyPr/>
          <a:lstStyle/>
          <a:p>
            <a:pPr lvl="0">
              <a:buNone/>
            </a:pPr>
            <a:r>
              <a:rPr lang="en-US" dirty="0" smtClean="0"/>
              <a:t>7.  </a:t>
            </a:r>
            <a:r>
              <a:rPr lang="es-ES_tradnl" dirty="0"/>
              <a:t>Las plantas leñosas establecidas en un área donde el césped es fertilizado rutinariamente, no necesitan fertilizante </a:t>
            </a:r>
            <a:r>
              <a:rPr lang="es-ES_tradnl" u="sng" dirty="0" smtClean="0">
                <a:solidFill>
                  <a:srgbClr val="00B050"/>
                </a:solidFill>
              </a:rPr>
              <a:t>suplementario</a:t>
            </a:r>
            <a:r>
              <a:rPr lang="es-ES_tradnl" dirty="0" smtClean="0">
                <a:solidFill>
                  <a:srgbClr val="00B050"/>
                </a:solidFill>
              </a:rPr>
              <a:t> </a:t>
            </a:r>
            <a:r>
              <a:rPr lang="es-ES_tradnl" dirty="0"/>
              <a:t>al menos que demuestren síntomas de deficiencias. </a:t>
            </a:r>
            <a:endParaRPr lang="en-US" dirty="0"/>
          </a:p>
          <a:p>
            <a:pPr>
              <a:buNone/>
            </a:pP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Repaso</a:t>
            </a:r>
            <a:r>
              <a:rPr lang="en-US" b="1" dirty="0" smtClean="0"/>
              <a:t> de </a:t>
            </a:r>
            <a:r>
              <a:rPr lang="en-US" b="1" dirty="0" err="1" smtClean="0"/>
              <a:t>Fertilizante</a:t>
            </a:r>
            <a:endParaRPr lang="en-US" dirty="0"/>
          </a:p>
        </p:txBody>
      </p:sp>
      <p:sp>
        <p:nvSpPr>
          <p:cNvPr id="3" name="Content Placeholder 2"/>
          <p:cNvSpPr>
            <a:spLocks noGrp="1"/>
          </p:cNvSpPr>
          <p:nvPr>
            <p:ph idx="1"/>
          </p:nvPr>
        </p:nvSpPr>
        <p:spPr/>
        <p:txBody>
          <a:bodyPr/>
          <a:lstStyle/>
          <a:p>
            <a:pPr lvl="0">
              <a:buNone/>
            </a:pPr>
            <a:r>
              <a:rPr lang="en-US" dirty="0" smtClean="0"/>
              <a:t>8.  </a:t>
            </a:r>
            <a:r>
              <a:rPr lang="es-ES_tradnl" dirty="0" smtClean="0"/>
              <a:t>Un </a:t>
            </a:r>
            <a:r>
              <a:rPr lang="es-ES_tradnl" dirty="0"/>
              <a:t>análisis del suelo es como una </a:t>
            </a:r>
            <a:r>
              <a:rPr lang="es-ES_tradnl" u="sng" dirty="0" smtClean="0">
                <a:solidFill>
                  <a:srgbClr val="00B050"/>
                </a:solidFill>
              </a:rPr>
              <a:t>fotografía</a:t>
            </a:r>
            <a:r>
              <a:rPr lang="es-ES_tradnl" dirty="0" smtClean="0">
                <a:solidFill>
                  <a:srgbClr val="00B050"/>
                </a:solidFill>
              </a:rPr>
              <a:t> </a:t>
            </a:r>
            <a:r>
              <a:rPr lang="es-ES_tradnl" dirty="0"/>
              <a:t>de lo que está presente en el durante el momento que se tomó la muestra. Un análisis del </a:t>
            </a:r>
            <a:r>
              <a:rPr lang="es-ES_tradnl" u="sng" dirty="0" smtClean="0">
                <a:solidFill>
                  <a:srgbClr val="00B050"/>
                </a:solidFill>
              </a:rPr>
              <a:t>tejido</a:t>
            </a:r>
            <a:r>
              <a:rPr lang="es-ES_tradnl" dirty="0" smtClean="0">
                <a:solidFill>
                  <a:srgbClr val="00B050"/>
                </a:solidFill>
              </a:rPr>
              <a:t> </a:t>
            </a:r>
            <a:r>
              <a:rPr lang="es-ES_tradnl" dirty="0"/>
              <a:t>puede indicar los niveles de ciertos nutrientes y las condiciones de salud de la planta. </a:t>
            </a:r>
            <a:endParaRPr lang="en-US" dirty="0"/>
          </a:p>
          <a:p>
            <a:pPr>
              <a:buNone/>
            </a:pP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Repaso</a:t>
            </a:r>
            <a:r>
              <a:rPr lang="en-US" b="1" dirty="0" smtClean="0"/>
              <a:t> de </a:t>
            </a:r>
            <a:r>
              <a:rPr lang="en-US" b="1" dirty="0" err="1" smtClean="0"/>
              <a:t>Fertilizante</a:t>
            </a:r>
            <a:endParaRPr lang="en-US" dirty="0"/>
          </a:p>
        </p:txBody>
      </p:sp>
      <p:sp>
        <p:nvSpPr>
          <p:cNvPr id="3" name="Content Placeholder 2"/>
          <p:cNvSpPr>
            <a:spLocks noGrp="1"/>
          </p:cNvSpPr>
          <p:nvPr>
            <p:ph idx="1"/>
          </p:nvPr>
        </p:nvSpPr>
        <p:spPr/>
        <p:txBody>
          <a:bodyPr/>
          <a:lstStyle/>
          <a:p>
            <a:pPr lvl="0">
              <a:buNone/>
            </a:pPr>
            <a:r>
              <a:rPr lang="en-US" dirty="0" smtClean="0"/>
              <a:t>9.  </a:t>
            </a:r>
            <a:r>
              <a:rPr lang="es-ES_tradnl" dirty="0"/>
              <a:t>El </a:t>
            </a:r>
            <a:r>
              <a:rPr lang="es-ES_tradnl" u="sng" dirty="0" smtClean="0">
                <a:solidFill>
                  <a:srgbClr val="00B050"/>
                </a:solidFill>
              </a:rPr>
              <a:t>nitrógeno</a:t>
            </a:r>
            <a:r>
              <a:rPr lang="es-ES_tradnl" dirty="0" smtClean="0">
                <a:solidFill>
                  <a:srgbClr val="00B050"/>
                </a:solidFill>
              </a:rPr>
              <a:t> </a:t>
            </a:r>
            <a:r>
              <a:rPr lang="es-ES_tradnl" dirty="0"/>
              <a:t>aplicado en exceso, puede alterar o degradar el medioambiente.</a:t>
            </a:r>
            <a:endParaRPr lang="en-US" dirty="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Repaso</a:t>
            </a:r>
            <a:r>
              <a:rPr lang="en-US" b="1" dirty="0" smtClean="0"/>
              <a:t> de la </a:t>
            </a:r>
            <a:r>
              <a:rPr lang="en-US" b="1" dirty="0" err="1" smtClean="0"/>
              <a:t>Introducción</a:t>
            </a:r>
            <a:endParaRPr lang="en-US" dirty="0"/>
          </a:p>
        </p:txBody>
      </p:sp>
      <p:sp>
        <p:nvSpPr>
          <p:cNvPr id="3" name="Content Placeholder 2"/>
          <p:cNvSpPr>
            <a:spLocks noGrp="1"/>
          </p:cNvSpPr>
          <p:nvPr>
            <p:ph idx="1"/>
          </p:nvPr>
        </p:nvSpPr>
        <p:spPr/>
        <p:txBody>
          <a:bodyPr/>
          <a:lstStyle/>
          <a:p>
            <a:pPr marL="0" lvl="0" indent="0">
              <a:buNone/>
            </a:pPr>
            <a:r>
              <a:rPr lang="en-US" dirty="0" smtClean="0"/>
              <a:t>6. </a:t>
            </a:r>
            <a:r>
              <a:rPr lang="es-ES_tradnl" dirty="0"/>
              <a:t>“Protección de los recursos hídricos por la Industria Verde” significa que usted juega un papel de </a:t>
            </a:r>
            <a:r>
              <a:rPr lang="es-ES_tradnl" u="sng" dirty="0" smtClean="0">
                <a:solidFill>
                  <a:srgbClr val="00B050"/>
                </a:solidFill>
              </a:rPr>
              <a:t>liderazgo</a:t>
            </a:r>
            <a:r>
              <a:rPr lang="es-ES_tradnl" dirty="0" smtClean="0">
                <a:solidFill>
                  <a:srgbClr val="00B050"/>
                </a:solidFill>
              </a:rPr>
              <a:t> </a:t>
            </a:r>
            <a:r>
              <a:rPr lang="es-ES_tradnl" dirty="0"/>
              <a:t>en la </a:t>
            </a:r>
            <a:r>
              <a:rPr lang="es-ES_tradnl" u="sng" dirty="0" smtClean="0">
                <a:solidFill>
                  <a:srgbClr val="00B050"/>
                </a:solidFill>
              </a:rPr>
              <a:t>educación</a:t>
            </a:r>
            <a:r>
              <a:rPr lang="es-ES_tradnl" dirty="0" smtClean="0">
                <a:solidFill>
                  <a:srgbClr val="00B050"/>
                </a:solidFill>
              </a:rPr>
              <a:t> </a:t>
            </a:r>
            <a:r>
              <a:rPr lang="es-ES_tradnl" dirty="0"/>
              <a:t>de sus clientes y la implementación de estas prácticas.</a:t>
            </a:r>
            <a:endParaRPr lang="en-US" dirty="0"/>
          </a:p>
          <a:p>
            <a:endParaRPr lang="en-US" dirty="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Repaso</a:t>
            </a:r>
            <a:r>
              <a:rPr lang="en-US" b="1" dirty="0" smtClean="0"/>
              <a:t> de </a:t>
            </a:r>
            <a:r>
              <a:rPr lang="en-US" b="1" dirty="0" err="1" smtClean="0"/>
              <a:t>Fertilizante</a:t>
            </a:r>
            <a:endParaRPr lang="en-US" dirty="0"/>
          </a:p>
        </p:txBody>
      </p:sp>
      <p:sp>
        <p:nvSpPr>
          <p:cNvPr id="3" name="Content Placeholder 2"/>
          <p:cNvSpPr>
            <a:spLocks noGrp="1"/>
          </p:cNvSpPr>
          <p:nvPr>
            <p:ph idx="1"/>
          </p:nvPr>
        </p:nvSpPr>
        <p:spPr/>
        <p:txBody>
          <a:bodyPr/>
          <a:lstStyle/>
          <a:p>
            <a:pPr lvl="0">
              <a:buNone/>
            </a:pPr>
            <a:r>
              <a:rPr lang="en-US" dirty="0" smtClean="0"/>
              <a:t>10. </a:t>
            </a:r>
            <a:r>
              <a:rPr lang="es-ES_tradnl" dirty="0"/>
              <a:t>Las fuentes de nitrógeno consisten de dos </a:t>
            </a:r>
            <a:r>
              <a:rPr lang="es-ES_tradnl" u="sng" dirty="0" smtClean="0">
                <a:solidFill>
                  <a:srgbClr val="00B050"/>
                </a:solidFill>
              </a:rPr>
              <a:t>variedades</a:t>
            </a:r>
            <a:r>
              <a:rPr lang="es-ES_tradnl" dirty="0" smtClean="0"/>
              <a:t>; </a:t>
            </a:r>
            <a:r>
              <a:rPr lang="es-ES_tradnl" dirty="0"/>
              <a:t>orgánicas e inorgánicas. </a:t>
            </a:r>
            <a:endParaRPr lang="en-US" dirty="0"/>
          </a:p>
          <a:p>
            <a:pPr>
              <a:buNone/>
            </a:pPr>
            <a:endParaRPr lang="en-US" dirty="0"/>
          </a:p>
          <a:p>
            <a:pPr>
              <a:buNone/>
            </a:pP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Repaso</a:t>
            </a:r>
            <a:r>
              <a:rPr lang="en-US" b="1" dirty="0" smtClean="0"/>
              <a:t> de </a:t>
            </a:r>
            <a:r>
              <a:rPr lang="en-US" b="1" dirty="0" err="1" smtClean="0"/>
              <a:t>Fertilizante</a:t>
            </a:r>
            <a:endParaRPr lang="en-US" dirty="0"/>
          </a:p>
        </p:txBody>
      </p:sp>
      <p:sp>
        <p:nvSpPr>
          <p:cNvPr id="3" name="Content Placeholder 2"/>
          <p:cNvSpPr>
            <a:spLocks noGrp="1"/>
          </p:cNvSpPr>
          <p:nvPr>
            <p:ph idx="1"/>
          </p:nvPr>
        </p:nvSpPr>
        <p:spPr/>
        <p:txBody>
          <a:bodyPr/>
          <a:lstStyle/>
          <a:p>
            <a:pPr lvl="0">
              <a:buNone/>
            </a:pPr>
            <a:r>
              <a:rPr lang="en-US" dirty="0" smtClean="0"/>
              <a:t>11. </a:t>
            </a:r>
            <a:r>
              <a:rPr lang="es-ES_tradnl" dirty="0"/>
              <a:t>Las fuentes de liberación rápida y lenta de nitrógeno, se aplican en dos </a:t>
            </a:r>
            <a:r>
              <a:rPr lang="es-ES_tradnl" u="sng" dirty="0" smtClean="0">
                <a:solidFill>
                  <a:srgbClr val="00B050"/>
                </a:solidFill>
              </a:rPr>
              <a:t>proporciones</a:t>
            </a:r>
            <a:r>
              <a:rPr lang="es-ES_tradnl" dirty="0" smtClean="0">
                <a:solidFill>
                  <a:srgbClr val="00B050"/>
                </a:solidFill>
              </a:rPr>
              <a:t> </a:t>
            </a:r>
            <a:r>
              <a:rPr lang="es-ES_tradnl" dirty="0"/>
              <a:t>diferentes.</a:t>
            </a:r>
            <a:endParaRPr lang="en-US" dirty="0"/>
          </a:p>
          <a:p>
            <a:pPr>
              <a:buNone/>
            </a:pP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Repaso</a:t>
            </a:r>
            <a:r>
              <a:rPr lang="en-US" b="1" dirty="0" smtClean="0"/>
              <a:t> de </a:t>
            </a:r>
            <a:r>
              <a:rPr lang="en-US" b="1" dirty="0" err="1" smtClean="0"/>
              <a:t>Fertilizante</a:t>
            </a:r>
            <a:endParaRPr lang="en-US" dirty="0"/>
          </a:p>
        </p:txBody>
      </p:sp>
      <p:sp>
        <p:nvSpPr>
          <p:cNvPr id="3" name="Content Placeholder 2"/>
          <p:cNvSpPr>
            <a:spLocks noGrp="1"/>
          </p:cNvSpPr>
          <p:nvPr>
            <p:ph idx="1"/>
          </p:nvPr>
        </p:nvSpPr>
        <p:spPr/>
        <p:txBody>
          <a:bodyPr/>
          <a:lstStyle/>
          <a:p>
            <a:pPr lvl="0">
              <a:buNone/>
            </a:pPr>
            <a:r>
              <a:rPr lang="en-US" dirty="0" smtClean="0"/>
              <a:t>12. </a:t>
            </a:r>
            <a:r>
              <a:rPr lang="es-ES_tradnl" dirty="0"/>
              <a:t>El </a:t>
            </a:r>
            <a:r>
              <a:rPr lang="es-ES_tradnl" u="sng" dirty="0" smtClean="0">
                <a:solidFill>
                  <a:srgbClr val="00B050"/>
                </a:solidFill>
              </a:rPr>
              <a:t>hierro</a:t>
            </a:r>
            <a:r>
              <a:rPr lang="es-ES_tradnl" dirty="0" smtClean="0">
                <a:solidFill>
                  <a:srgbClr val="00B050"/>
                </a:solidFill>
              </a:rPr>
              <a:t> </a:t>
            </a:r>
            <a:r>
              <a:rPr lang="es-ES_tradnl" dirty="0"/>
              <a:t>es un micronutriente requerido para mantener un crecimiento y mantenimiento saludable del césped. Sin embargo no puede </a:t>
            </a:r>
            <a:r>
              <a:rPr lang="es-ES_tradnl" u="sng" dirty="0" smtClean="0">
                <a:solidFill>
                  <a:srgbClr val="00B050"/>
                </a:solidFill>
              </a:rPr>
              <a:t>sustituir</a:t>
            </a:r>
            <a:r>
              <a:rPr lang="es-ES_tradnl" dirty="0" smtClean="0">
                <a:solidFill>
                  <a:srgbClr val="00B050"/>
                </a:solidFill>
              </a:rPr>
              <a:t> </a:t>
            </a:r>
            <a:r>
              <a:rPr lang="es-ES_tradnl" dirty="0"/>
              <a:t>otros nutrientes requeridos como el nitrógeno. </a:t>
            </a:r>
            <a:endParaRPr lang="en-US" dirty="0"/>
          </a:p>
          <a:p>
            <a:pPr>
              <a:buNone/>
            </a:pP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Repaso</a:t>
            </a:r>
            <a:r>
              <a:rPr lang="en-US" b="1" dirty="0" smtClean="0"/>
              <a:t> de </a:t>
            </a:r>
            <a:r>
              <a:rPr lang="en-US" b="1" dirty="0" err="1" smtClean="0"/>
              <a:t>Fertilizante</a:t>
            </a:r>
            <a:endParaRPr lang="en-US" dirty="0"/>
          </a:p>
        </p:txBody>
      </p:sp>
      <p:sp>
        <p:nvSpPr>
          <p:cNvPr id="3" name="Content Placeholder 2"/>
          <p:cNvSpPr>
            <a:spLocks noGrp="1"/>
          </p:cNvSpPr>
          <p:nvPr>
            <p:ph idx="1"/>
          </p:nvPr>
        </p:nvSpPr>
        <p:spPr/>
        <p:txBody>
          <a:bodyPr/>
          <a:lstStyle/>
          <a:p>
            <a:pPr lvl="0">
              <a:buNone/>
            </a:pPr>
            <a:r>
              <a:rPr lang="en-US" dirty="0" smtClean="0"/>
              <a:t>13. </a:t>
            </a:r>
            <a:r>
              <a:rPr lang="es-ES_tradnl" dirty="0"/>
              <a:t>Determinar el </a:t>
            </a:r>
            <a:r>
              <a:rPr lang="es-ES_tradnl" u="sng" dirty="0" smtClean="0">
                <a:solidFill>
                  <a:srgbClr val="00B050"/>
                </a:solidFill>
              </a:rPr>
              <a:t>área</a:t>
            </a:r>
            <a:r>
              <a:rPr lang="es-ES_tradnl" dirty="0" smtClean="0">
                <a:solidFill>
                  <a:srgbClr val="00B050"/>
                </a:solidFill>
              </a:rPr>
              <a:t> </a:t>
            </a:r>
            <a:r>
              <a:rPr lang="es-ES_tradnl" dirty="0" smtClean="0"/>
              <a:t>de </a:t>
            </a:r>
            <a:r>
              <a:rPr lang="es-ES_tradnl" dirty="0"/>
              <a:t>aplicación antes de fertilizar, ahorra tiempo, dinero y evita impactos adversos al medioambiente.</a:t>
            </a:r>
            <a:endParaRPr lang="en-US" dirty="0"/>
          </a:p>
          <a:p>
            <a:pPr>
              <a:buNone/>
            </a:pP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Repaso</a:t>
            </a:r>
            <a:r>
              <a:rPr lang="en-US" b="1" dirty="0" smtClean="0"/>
              <a:t> de </a:t>
            </a:r>
            <a:r>
              <a:rPr lang="en-US" b="1" dirty="0" err="1" smtClean="0"/>
              <a:t>Fertilizante</a:t>
            </a:r>
            <a:endParaRPr lang="en-US" dirty="0"/>
          </a:p>
        </p:txBody>
      </p:sp>
      <p:sp>
        <p:nvSpPr>
          <p:cNvPr id="3" name="Content Placeholder 2"/>
          <p:cNvSpPr>
            <a:spLocks noGrp="1"/>
          </p:cNvSpPr>
          <p:nvPr>
            <p:ph idx="1"/>
          </p:nvPr>
        </p:nvSpPr>
        <p:spPr/>
        <p:txBody>
          <a:bodyPr/>
          <a:lstStyle/>
          <a:p>
            <a:pPr lvl="0">
              <a:buNone/>
            </a:pPr>
            <a:r>
              <a:rPr lang="en-US" dirty="0" smtClean="0"/>
              <a:t>14. </a:t>
            </a:r>
            <a:r>
              <a:rPr lang="es-ES_tradnl" dirty="0"/>
              <a:t>La calibración incluye la </a:t>
            </a:r>
            <a:r>
              <a:rPr lang="es-ES_tradnl" u="sng" dirty="0" smtClean="0">
                <a:solidFill>
                  <a:srgbClr val="00B050"/>
                </a:solidFill>
              </a:rPr>
              <a:t>inspección</a:t>
            </a:r>
            <a:r>
              <a:rPr lang="es-ES_tradnl" dirty="0" smtClean="0">
                <a:solidFill>
                  <a:srgbClr val="00B050"/>
                </a:solidFill>
              </a:rPr>
              <a:t> </a:t>
            </a:r>
            <a:r>
              <a:rPr lang="es-ES_tradnl" dirty="0" smtClean="0"/>
              <a:t>del </a:t>
            </a:r>
            <a:r>
              <a:rPr lang="es-ES_tradnl" dirty="0"/>
              <a:t>equipo de aplicación, para asegurarse que es seguro, que este en buenas condiciones y funcionando correctamente. </a:t>
            </a:r>
            <a:endParaRPr lang="en-US" dirty="0"/>
          </a:p>
          <a:p>
            <a:pPr>
              <a:buNone/>
            </a:pP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Repaso</a:t>
            </a:r>
            <a:r>
              <a:rPr lang="en-US" b="1" dirty="0" smtClean="0"/>
              <a:t> de </a:t>
            </a:r>
            <a:r>
              <a:rPr lang="en-US" b="1" dirty="0" err="1" smtClean="0"/>
              <a:t>Fertilizante</a:t>
            </a:r>
            <a:endParaRPr lang="en-US" dirty="0"/>
          </a:p>
        </p:txBody>
      </p:sp>
      <p:sp>
        <p:nvSpPr>
          <p:cNvPr id="3" name="Content Placeholder 2"/>
          <p:cNvSpPr>
            <a:spLocks noGrp="1"/>
          </p:cNvSpPr>
          <p:nvPr>
            <p:ph idx="1"/>
          </p:nvPr>
        </p:nvSpPr>
        <p:spPr/>
        <p:txBody>
          <a:bodyPr/>
          <a:lstStyle/>
          <a:p>
            <a:pPr lvl="0">
              <a:buNone/>
            </a:pPr>
            <a:r>
              <a:rPr lang="en-US" dirty="0" smtClean="0"/>
              <a:t>15. </a:t>
            </a:r>
            <a:r>
              <a:rPr lang="es-ES_tradnl" dirty="0"/>
              <a:t>La proporción de aplicación de nutrientes, particularmente el nitrógeno, depende de muchos </a:t>
            </a:r>
            <a:r>
              <a:rPr lang="es-ES_tradnl" u="sng" dirty="0" smtClean="0">
                <a:solidFill>
                  <a:srgbClr val="00B050"/>
                </a:solidFill>
              </a:rPr>
              <a:t>factores</a:t>
            </a:r>
            <a:r>
              <a:rPr lang="es-ES_tradnl" dirty="0" smtClean="0"/>
              <a:t>: </a:t>
            </a:r>
            <a:r>
              <a:rPr lang="es-ES_tradnl" dirty="0"/>
              <a:t>la especie de césped, los objetivos de mantenimiento, la ubicación, la época del año y el tipo de fertilizante que se usa. </a:t>
            </a:r>
            <a:endParaRPr lang="en-US" dirty="0"/>
          </a:p>
          <a:p>
            <a:pPr>
              <a:buNone/>
            </a:pP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Repaso</a:t>
            </a:r>
            <a:r>
              <a:rPr lang="en-US" b="1" dirty="0" smtClean="0"/>
              <a:t> de </a:t>
            </a:r>
            <a:r>
              <a:rPr lang="en-US" b="1" dirty="0" err="1" smtClean="0"/>
              <a:t>Fertilizante</a:t>
            </a:r>
            <a:endParaRPr lang="en-US" dirty="0"/>
          </a:p>
        </p:txBody>
      </p:sp>
      <p:sp>
        <p:nvSpPr>
          <p:cNvPr id="3" name="Content Placeholder 2"/>
          <p:cNvSpPr>
            <a:spLocks noGrp="1"/>
          </p:cNvSpPr>
          <p:nvPr>
            <p:ph idx="1"/>
          </p:nvPr>
        </p:nvSpPr>
        <p:spPr/>
        <p:txBody>
          <a:bodyPr/>
          <a:lstStyle/>
          <a:p>
            <a:pPr lvl="0">
              <a:buNone/>
            </a:pPr>
            <a:r>
              <a:rPr lang="en-US" dirty="0" smtClean="0"/>
              <a:t>16. </a:t>
            </a:r>
            <a:r>
              <a:rPr lang="es-ES_tradnl" dirty="0"/>
              <a:t>El </a:t>
            </a:r>
            <a:r>
              <a:rPr lang="es-ES_tradnl" u="sng" dirty="0" smtClean="0">
                <a:solidFill>
                  <a:srgbClr val="00B050"/>
                </a:solidFill>
              </a:rPr>
              <a:t>anillo</a:t>
            </a:r>
            <a:r>
              <a:rPr lang="es-ES_tradnl" dirty="0" smtClean="0">
                <a:solidFill>
                  <a:srgbClr val="00B050"/>
                </a:solidFill>
              </a:rPr>
              <a:t> </a:t>
            </a:r>
            <a:r>
              <a:rPr lang="es-ES_tradnl" dirty="0"/>
              <a:t>de responsabilidad, asegura que los fertilizantes y otros químicos del césped no entren en contacto directo con los cuerpos de agua, o las estructuras que rodean el agua como las aceras, estacionamientos, calles, canales, lagos o las orillas de cualquier cuerpo de agua.  </a:t>
            </a:r>
            <a:br>
              <a:rPr lang="es-ES_tradnl" dirty="0"/>
            </a:br>
            <a:endParaRPr lang="en-US" dirty="0"/>
          </a:p>
          <a:p>
            <a:pPr>
              <a:buNone/>
            </a:pP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u="sng" dirty="0" smtClean="0"/>
              <a:t>Resumen de Respuestas </a:t>
            </a:r>
            <a:endParaRPr lang="es-ES_tradnl" u="sng" dirty="0"/>
          </a:p>
        </p:txBody>
      </p:sp>
      <p:sp>
        <p:nvSpPr>
          <p:cNvPr id="3" name="Content Placeholder 2"/>
          <p:cNvSpPr>
            <a:spLocks noGrp="1"/>
          </p:cNvSpPr>
          <p:nvPr>
            <p:ph idx="1"/>
          </p:nvPr>
        </p:nvSpPr>
        <p:spPr>
          <a:xfrm>
            <a:off x="457200" y="1371600"/>
            <a:ext cx="4114800" cy="4953000"/>
          </a:xfrm>
        </p:spPr>
        <p:txBody>
          <a:bodyPr>
            <a:normAutofit fontScale="92500"/>
          </a:bodyPr>
          <a:lstStyle/>
          <a:p>
            <a:r>
              <a:rPr lang="es-ES_tradnl" dirty="0" smtClean="0"/>
              <a:t>Fertilizante</a:t>
            </a:r>
          </a:p>
          <a:p>
            <a:r>
              <a:rPr lang="es-ES_tradnl" dirty="0" smtClean="0"/>
              <a:t>Urbanos</a:t>
            </a:r>
          </a:p>
          <a:p>
            <a:r>
              <a:rPr lang="es-ES_tradnl" dirty="0" smtClean="0"/>
              <a:t>Crónicas</a:t>
            </a:r>
          </a:p>
          <a:p>
            <a:r>
              <a:rPr lang="es-ES_tradnl" dirty="0" smtClean="0"/>
              <a:t>Invierno</a:t>
            </a:r>
          </a:p>
          <a:p>
            <a:r>
              <a:rPr lang="es-ES_tradnl" dirty="0" smtClean="0"/>
              <a:t>Activamente, Nutrientes</a:t>
            </a:r>
          </a:p>
          <a:p>
            <a:r>
              <a:rPr lang="es-ES_tradnl" dirty="0" smtClean="0"/>
              <a:t>Sembrado</a:t>
            </a:r>
          </a:p>
          <a:p>
            <a:r>
              <a:rPr lang="es-ES_tradnl" dirty="0" smtClean="0"/>
              <a:t>Suplementario</a:t>
            </a:r>
          </a:p>
          <a:p>
            <a:r>
              <a:rPr lang="es-ES_tradnl" dirty="0" smtClean="0"/>
              <a:t>Fotografía, Tejido</a:t>
            </a:r>
          </a:p>
          <a:p>
            <a:r>
              <a:rPr lang="es-ES_tradnl" dirty="0" smtClean="0"/>
              <a:t>Nitrógeno</a:t>
            </a:r>
          </a:p>
        </p:txBody>
      </p:sp>
      <p:sp>
        <p:nvSpPr>
          <p:cNvPr id="4" name="TextBox 3"/>
          <p:cNvSpPr txBox="1"/>
          <p:nvPr/>
        </p:nvSpPr>
        <p:spPr>
          <a:xfrm>
            <a:off x="5257800" y="1295400"/>
            <a:ext cx="3505200" cy="4311437"/>
          </a:xfrm>
          <a:prstGeom prst="rect">
            <a:avLst/>
          </a:prstGeom>
          <a:noFill/>
        </p:spPr>
        <p:txBody>
          <a:bodyPr wrap="square" rtlCol="0">
            <a:spAutoFit/>
          </a:bodyPr>
          <a:lstStyle/>
          <a:p>
            <a:pPr marL="514350" indent="-514350">
              <a:lnSpc>
                <a:spcPts val="4700"/>
              </a:lnSpc>
              <a:buFont typeface="+mj-lt"/>
              <a:buAutoNum type="arabicPeriod" startAt="10"/>
            </a:pPr>
            <a:r>
              <a:rPr lang="es-ES_tradnl" sz="3200" dirty="0" smtClean="0">
                <a:solidFill>
                  <a:schemeClr val="bg1"/>
                </a:solidFill>
                <a:latin typeface="Arial Narrow" pitchFamily="34" charset="0"/>
              </a:rPr>
              <a:t>Variedades</a:t>
            </a:r>
          </a:p>
          <a:p>
            <a:pPr marL="514350" indent="-514350">
              <a:lnSpc>
                <a:spcPts val="4700"/>
              </a:lnSpc>
              <a:buFont typeface="+mj-lt"/>
              <a:buAutoNum type="arabicPeriod" startAt="10"/>
            </a:pPr>
            <a:r>
              <a:rPr lang="es-ES_tradnl" sz="3200" dirty="0" smtClean="0">
                <a:solidFill>
                  <a:schemeClr val="bg1"/>
                </a:solidFill>
                <a:latin typeface="Arial Narrow" pitchFamily="34" charset="0"/>
              </a:rPr>
              <a:t>Proporciones</a:t>
            </a:r>
          </a:p>
          <a:p>
            <a:pPr marL="514350" indent="-514350">
              <a:lnSpc>
                <a:spcPts val="4700"/>
              </a:lnSpc>
              <a:buFont typeface="+mj-lt"/>
              <a:buAutoNum type="arabicPeriod" startAt="10"/>
            </a:pPr>
            <a:r>
              <a:rPr lang="es-ES_tradnl" sz="3200" dirty="0" smtClean="0">
                <a:solidFill>
                  <a:schemeClr val="bg1"/>
                </a:solidFill>
                <a:latin typeface="Arial Narrow" pitchFamily="34" charset="0"/>
              </a:rPr>
              <a:t>Hierro, Sustituir</a:t>
            </a:r>
          </a:p>
          <a:p>
            <a:pPr marL="514350" indent="-514350">
              <a:lnSpc>
                <a:spcPts val="4700"/>
              </a:lnSpc>
              <a:buFont typeface="+mj-lt"/>
              <a:buAutoNum type="arabicPeriod" startAt="10"/>
            </a:pPr>
            <a:r>
              <a:rPr lang="es-ES_tradnl" sz="3200" dirty="0" smtClean="0">
                <a:solidFill>
                  <a:schemeClr val="bg1"/>
                </a:solidFill>
                <a:latin typeface="Arial Narrow" pitchFamily="34" charset="0"/>
              </a:rPr>
              <a:t>Área</a:t>
            </a:r>
          </a:p>
          <a:p>
            <a:pPr marL="514350" indent="-514350">
              <a:lnSpc>
                <a:spcPts val="4700"/>
              </a:lnSpc>
              <a:buFont typeface="+mj-lt"/>
              <a:buAutoNum type="arabicPeriod" startAt="10"/>
            </a:pPr>
            <a:r>
              <a:rPr lang="es-ES_tradnl" sz="3200" dirty="0" smtClean="0">
                <a:solidFill>
                  <a:schemeClr val="bg1"/>
                </a:solidFill>
                <a:latin typeface="Arial Narrow" pitchFamily="34" charset="0"/>
              </a:rPr>
              <a:t>Inspección</a:t>
            </a:r>
          </a:p>
          <a:p>
            <a:pPr marL="514350" indent="-514350">
              <a:lnSpc>
                <a:spcPts val="4700"/>
              </a:lnSpc>
              <a:buFont typeface="+mj-lt"/>
              <a:buAutoNum type="arabicPeriod" startAt="10"/>
            </a:pPr>
            <a:r>
              <a:rPr lang="es-ES_tradnl" sz="3200" dirty="0" smtClean="0">
                <a:solidFill>
                  <a:schemeClr val="bg1"/>
                </a:solidFill>
                <a:latin typeface="Arial Narrow" pitchFamily="34" charset="0"/>
              </a:rPr>
              <a:t>Factores</a:t>
            </a:r>
          </a:p>
          <a:p>
            <a:pPr marL="514350" indent="-514350">
              <a:lnSpc>
                <a:spcPts val="4700"/>
              </a:lnSpc>
              <a:buFont typeface="+mj-lt"/>
              <a:buAutoNum type="arabicPeriod" startAt="10"/>
            </a:pPr>
            <a:r>
              <a:rPr lang="es-ES_tradnl" sz="3200" dirty="0" smtClean="0">
                <a:solidFill>
                  <a:schemeClr val="bg1"/>
                </a:solidFill>
                <a:latin typeface="Arial Narrow" pitchFamily="34" charset="0"/>
              </a:rPr>
              <a:t>Anillo</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3412786"/>
            <a:ext cx="9144000" cy="1246909"/>
          </a:xfrm>
          <a:prstGeom prst="rect">
            <a:avLst/>
          </a:prstGeom>
        </p:spPr>
      </p:pic>
      <p:pic>
        <p:nvPicPr>
          <p:cNvPr id="6" name="Picture 5"/>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81000" y="3651316"/>
            <a:ext cx="1083553" cy="812665"/>
          </a:xfrm>
          <a:prstGeom prst="rect">
            <a:avLst/>
          </a:prstGeom>
        </p:spPr>
      </p:pic>
      <p:sp>
        <p:nvSpPr>
          <p:cNvPr id="2" name="Title 1"/>
          <p:cNvSpPr>
            <a:spLocks noGrp="1"/>
          </p:cNvSpPr>
          <p:nvPr>
            <p:ph type="title"/>
          </p:nvPr>
        </p:nvSpPr>
        <p:spPr>
          <a:xfrm>
            <a:off x="1438614" y="3505200"/>
            <a:ext cx="7620000" cy="1066482"/>
          </a:xfrm>
        </p:spPr>
        <p:txBody>
          <a:bodyPr/>
          <a:lstStyle/>
          <a:p>
            <a:pPr algn="l"/>
            <a:r>
              <a:rPr lang="en-US" dirty="0" smtClean="0"/>
              <a:t>¿</a:t>
            </a:r>
            <a:r>
              <a:rPr lang="en-US" dirty="0" err="1" smtClean="0"/>
              <a:t>Preguntas</a:t>
            </a:r>
            <a:r>
              <a:rPr lang="en-US" dirty="0" smtClean="0"/>
              <a:t>?</a:t>
            </a:r>
            <a:endParaRPr lang="en-US" dirty="0"/>
          </a:p>
        </p:txBody>
      </p:sp>
    </p:spTree>
    <p:extLst>
      <p:ext uri="{BB962C8B-B14F-4D97-AF65-F5344CB8AC3E}">
        <p14:creationId xmlns:p14="http://schemas.microsoft.com/office/powerpoint/2010/main" val="1017296347"/>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pic>
        <p:nvPicPr>
          <p:cNvPr id="10" name="Picture 9"/>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3412786"/>
            <a:ext cx="9144000" cy="1246909"/>
          </a:xfrm>
          <a:prstGeom prst="rect">
            <a:avLst/>
          </a:prstGeom>
        </p:spPr>
      </p:pic>
      <p:sp>
        <p:nvSpPr>
          <p:cNvPr id="2" name="Title 1"/>
          <p:cNvSpPr>
            <a:spLocks noGrp="1"/>
          </p:cNvSpPr>
          <p:nvPr>
            <p:ph type="ctrTitle"/>
          </p:nvPr>
        </p:nvSpPr>
        <p:spPr>
          <a:xfrm>
            <a:off x="685800" y="1905000"/>
            <a:ext cx="7772400" cy="1470025"/>
          </a:xfrm>
        </p:spPr>
        <p:txBody>
          <a:bodyPr>
            <a:normAutofit fontScale="90000"/>
          </a:bodyPr>
          <a:lstStyle/>
          <a:p>
            <a:pPr algn="l"/>
            <a:r>
              <a:rPr lang="en-US" sz="2400" dirty="0">
                <a:solidFill>
                  <a:srgbClr val="FFFFFF"/>
                </a:solidFill>
                <a:latin typeface="+mn-lt"/>
              </a:rPr>
              <a:t>Florida-Friendly</a:t>
            </a:r>
            <a:r>
              <a:rPr lang="en-US" sz="3200" dirty="0">
                <a:solidFill>
                  <a:srgbClr val="FFFFFF"/>
                </a:solidFill>
                <a:latin typeface="+mn-lt"/>
              </a:rPr>
              <a:t/>
            </a:r>
            <a:br>
              <a:rPr lang="en-US" sz="3200" dirty="0">
                <a:solidFill>
                  <a:srgbClr val="FFFFFF"/>
                </a:solidFill>
                <a:latin typeface="+mn-lt"/>
              </a:rPr>
            </a:br>
            <a:r>
              <a:rPr lang="en-US" sz="3200" dirty="0">
                <a:solidFill>
                  <a:srgbClr val="92D050"/>
                </a:solidFill>
                <a:latin typeface="+mj-lt"/>
              </a:rPr>
              <a:t>Best </a:t>
            </a:r>
            <a:r>
              <a:rPr lang="en-US" sz="3200" dirty="0" smtClean="0">
                <a:solidFill>
                  <a:srgbClr val="92D050"/>
                </a:solidFill>
                <a:latin typeface="+mj-lt"/>
              </a:rPr>
              <a:t>Management Practices</a:t>
            </a:r>
            <a:r>
              <a:rPr lang="en-US" sz="3200" dirty="0">
                <a:solidFill>
                  <a:srgbClr val="1BC8DF"/>
                </a:solidFill>
              </a:rPr>
              <a:t/>
            </a:r>
            <a:br>
              <a:rPr lang="en-US" sz="3200" dirty="0">
                <a:solidFill>
                  <a:srgbClr val="1BC8DF"/>
                </a:solidFill>
              </a:rPr>
            </a:br>
            <a:r>
              <a:rPr lang="en-US" sz="2400" dirty="0">
                <a:solidFill>
                  <a:srgbClr val="FFFFFF"/>
                </a:solidFill>
                <a:latin typeface="+mn-lt"/>
              </a:rPr>
              <a:t>for Protection of Water </a:t>
            </a:r>
            <a:r>
              <a:rPr lang="en-US" sz="2400" dirty="0" smtClean="0">
                <a:solidFill>
                  <a:srgbClr val="FFFFFF"/>
                </a:solidFill>
                <a:latin typeface="+mn-lt"/>
              </a:rPr>
              <a:t>Resources</a:t>
            </a:r>
            <a:br>
              <a:rPr lang="en-US" sz="2400" dirty="0" smtClean="0">
                <a:solidFill>
                  <a:srgbClr val="FFFFFF"/>
                </a:solidFill>
                <a:latin typeface="+mn-lt"/>
              </a:rPr>
            </a:br>
            <a:r>
              <a:rPr lang="en-US" sz="2400" dirty="0" smtClean="0">
                <a:solidFill>
                  <a:srgbClr val="FFFFFF"/>
                </a:solidFill>
                <a:latin typeface="+mn-lt"/>
              </a:rPr>
              <a:t>by </a:t>
            </a:r>
            <a:r>
              <a:rPr lang="en-US" sz="2400" dirty="0">
                <a:solidFill>
                  <a:srgbClr val="FFFFFF"/>
                </a:solidFill>
                <a:latin typeface="+mn-lt"/>
              </a:rPr>
              <a:t>the Green Industries</a:t>
            </a:r>
            <a:r>
              <a:rPr lang="en-US" sz="3200" dirty="0">
                <a:solidFill>
                  <a:srgbClr val="FFFFFF"/>
                </a:solidFill>
              </a:rPr>
              <a:t/>
            </a:r>
            <a:br>
              <a:rPr lang="en-US" sz="3200" dirty="0">
                <a:solidFill>
                  <a:srgbClr val="FFFFFF"/>
                </a:solidFill>
              </a:rPr>
            </a:br>
            <a:endParaRPr lang="en-US" sz="3200" dirty="0">
              <a:solidFill>
                <a:srgbClr val="FFFFFF"/>
              </a:solidFill>
            </a:endParaRPr>
          </a:p>
        </p:txBody>
      </p:sp>
      <p:sp>
        <p:nvSpPr>
          <p:cNvPr id="7" name="Subtitle 2"/>
          <p:cNvSpPr>
            <a:spLocks noGrp="1"/>
          </p:cNvSpPr>
          <p:nvPr>
            <p:ph type="subTitle" idx="1"/>
          </p:nvPr>
        </p:nvSpPr>
        <p:spPr>
          <a:xfrm>
            <a:off x="1371600" y="3505200"/>
            <a:ext cx="6858000" cy="914400"/>
          </a:xfrm>
        </p:spPr>
        <p:txBody>
          <a:bodyPr>
            <a:noAutofit/>
          </a:bodyPr>
          <a:lstStyle/>
          <a:p>
            <a:pPr algn="l"/>
            <a:r>
              <a:rPr lang="en-US" sz="1800" dirty="0"/>
              <a:t>Green Industries </a:t>
            </a:r>
            <a:br>
              <a:rPr lang="en-US" sz="1800" dirty="0"/>
            </a:br>
            <a:r>
              <a:rPr lang="en-US" sz="1800" dirty="0"/>
              <a:t>Best Management </a:t>
            </a:r>
            <a:r>
              <a:rPr lang="en-US" sz="1800" dirty="0" smtClean="0"/>
              <a:t>Practices</a:t>
            </a:r>
            <a:r>
              <a:rPr lang="en-US" sz="1800" dirty="0" smtClean="0">
                <a:solidFill>
                  <a:srgbClr val="1BC8DF"/>
                </a:solidFill>
              </a:rPr>
              <a:t/>
            </a:r>
            <a:br>
              <a:rPr lang="en-US" sz="1800" dirty="0" smtClean="0">
                <a:solidFill>
                  <a:srgbClr val="1BC8DF"/>
                </a:solidFill>
              </a:rPr>
            </a:br>
            <a:r>
              <a:rPr lang="en-US" sz="1800" dirty="0" smtClean="0">
                <a:solidFill>
                  <a:srgbClr val="FFFFFF"/>
                </a:solidFill>
                <a:latin typeface="Arial" pitchFamily="34" charset="0"/>
                <a:cs typeface="Arial" pitchFamily="34" charset="0"/>
              </a:rPr>
              <a:t>Modulo 6: </a:t>
            </a:r>
            <a:r>
              <a:rPr lang="en-US" sz="1800" dirty="0" err="1" smtClean="0">
                <a:solidFill>
                  <a:srgbClr val="FFFFFF"/>
                </a:solidFill>
                <a:latin typeface="Arial" pitchFamily="34" charset="0"/>
                <a:cs typeface="Arial" pitchFamily="34" charset="0"/>
              </a:rPr>
              <a:t>Repaso</a:t>
            </a:r>
            <a:r>
              <a:rPr lang="en-US" sz="1800" dirty="0" smtClean="0">
                <a:solidFill>
                  <a:srgbClr val="FFFFFF"/>
                </a:solidFill>
                <a:latin typeface="Arial" pitchFamily="34" charset="0"/>
                <a:cs typeface="Arial" pitchFamily="34" charset="0"/>
              </a:rPr>
              <a:t> de </a:t>
            </a:r>
            <a:r>
              <a:rPr lang="en-US" sz="1800" dirty="0" err="1" smtClean="0">
                <a:solidFill>
                  <a:srgbClr val="FFFFFF"/>
                </a:solidFill>
                <a:latin typeface="Arial" pitchFamily="34" charset="0"/>
                <a:cs typeface="Arial" pitchFamily="34" charset="0"/>
              </a:rPr>
              <a:t>Pesticida</a:t>
            </a:r>
            <a:r>
              <a:rPr lang="en-US" sz="1800" dirty="0" smtClean="0">
                <a:solidFill>
                  <a:srgbClr val="FFFFFF"/>
                </a:solidFill>
                <a:latin typeface="Arial" pitchFamily="34" charset="0"/>
                <a:cs typeface="Arial" pitchFamily="34" charset="0"/>
              </a:rPr>
              <a:t> (IPM) </a:t>
            </a:r>
            <a:endParaRPr lang="en-US" sz="1800" dirty="0">
              <a:solidFill>
                <a:srgbClr val="FFFFFF"/>
              </a:solidFill>
              <a:latin typeface="Arial" pitchFamily="34" charset="0"/>
              <a:cs typeface="Arial" pitchFamily="34" charset="0"/>
            </a:endParaRPr>
          </a:p>
        </p:txBody>
      </p:sp>
      <p:pic>
        <p:nvPicPr>
          <p:cNvPr id="11" name="Picture 10"/>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81000" y="3581400"/>
            <a:ext cx="1083553" cy="812665"/>
          </a:xfrm>
          <a:prstGeom prst="rect">
            <a:avLst/>
          </a:prstGeom>
        </p:spPr>
      </p:pic>
    </p:spTree>
    <p:extLst>
      <p:ext uri="{BB962C8B-B14F-4D97-AF65-F5344CB8AC3E}">
        <p14:creationId xmlns:p14="http://schemas.microsoft.com/office/powerpoint/2010/main" val="23581607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Repaso</a:t>
            </a:r>
            <a:r>
              <a:rPr lang="en-US" b="1" dirty="0" smtClean="0"/>
              <a:t> de la </a:t>
            </a:r>
            <a:r>
              <a:rPr lang="en-US" b="1" dirty="0" err="1" smtClean="0"/>
              <a:t>Introducción</a:t>
            </a:r>
            <a:endParaRPr lang="en-US" dirty="0"/>
          </a:p>
        </p:txBody>
      </p:sp>
      <p:sp>
        <p:nvSpPr>
          <p:cNvPr id="3" name="Content Placeholder 2"/>
          <p:cNvSpPr>
            <a:spLocks noGrp="1"/>
          </p:cNvSpPr>
          <p:nvPr>
            <p:ph idx="1"/>
          </p:nvPr>
        </p:nvSpPr>
        <p:spPr/>
        <p:txBody>
          <a:bodyPr/>
          <a:lstStyle/>
          <a:p>
            <a:pPr lvl="0">
              <a:buNone/>
            </a:pPr>
            <a:r>
              <a:rPr lang="en-US" dirty="0" smtClean="0"/>
              <a:t>7.  </a:t>
            </a:r>
            <a:r>
              <a:rPr lang="es-ES_tradnl" dirty="0" smtClean="0"/>
              <a:t>Este </a:t>
            </a:r>
            <a:r>
              <a:rPr lang="es-ES_tradnl" dirty="0"/>
              <a:t>programa de entrenamiento provee información y guías específicas para las prácticas de mantenimiento del </a:t>
            </a:r>
            <a:r>
              <a:rPr lang="es-ES_tradnl" u="sng" dirty="0" smtClean="0">
                <a:solidFill>
                  <a:srgbClr val="00B050"/>
                </a:solidFill>
              </a:rPr>
              <a:t>césped</a:t>
            </a:r>
            <a:r>
              <a:rPr lang="es-ES_tradnl" dirty="0">
                <a:solidFill>
                  <a:srgbClr val="00B050"/>
                </a:solidFill>
              </a:rPr>
              <a:t> </a:t>
            </a:r>
            <a:r>
              <a:rPr lang="es-ES_tradnl" dirty="0" smtClean="0"/>
              <a:t>y el </a:t>
            </a:r>
            <a:r>
              <a:rPr lang="es-ES_tradnl" u="sng" dirty="0" smtClean="0">
                <a:solidFill>
                  <a:srgbClr val="00B050"/>
                </a:solidFill>
              </a:rPr>
              <a:t>jardín</a:t>
            </a:r>
            <a:r>
              <a:rPr lang="es-ES_tradnl" dirty="0" smtClean="0"/>
              <a:t>.  </a:t>
            </a:r>
            <a:endParaRPr lang="en-US" dirty="0"/>
          </a:p>
          <a:p>
            <a:endParaRPr lang="en-US" dirty="0"/>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Repaso</a:t>
            </a:r>
            <a:r>
              <a:rPr lang="en-US" b="1" dirty="0" smtClean="0"/>
              <a:t> de </a:t>
            </a:r>
            <a:r>
              <a:rPr lang="en-US" b="1" dirty="0" err="1" smtClean="0"/>
              <a:t>Pesticida</a:t>
            </a:r>
            <a:r>
              <a:rPr lang="en-US" b="1" dirty="0" smtClean="0"/>
              <a:t> (IPM)</a:t>
            </a:r>
            <a:endParaRPr lang="en-US" dirty="0"/>
          </a:p>
        </p:txBody>
      </p:sp>
      <p:sp>
        <p:nvSpPr>
          <p:cNvPr id="3" name="Content Placeholder 2"/>
          <p:cNvSpPr>
            <a:spLocks noGrp="1"/>
          </p:cNvSpPr>
          <p:nvPr>
            <p:ph idx="1"/>
          </p:nvPr>
        </p:nvSpPr>
        <p:spPr/>
        <p:txBody>
          <a:bodyPr/>
          <a:lstStyle/>
          <a:p>
            <a:pPr lvl="0"/>
            <a:r>
              <a:rPr lang="es-ES_tradnl" dirty="0"/>
              <a:t>La aplicación de pesticidas, sea comercial o por contrato, a un césped, un área residencial o a cualquier sitio estructural, es </a:t>
            </a:r>
            <a:r>
              <a:rPr lang="es-ES_tradnl" u="sng" dirty="0" smtClean="0">
                <a:solidFill>
                  <a:srgbClr val="00B050"/>
                </a:solidFill>
              </a:rPr>
              <a:t>ilegal</a:t>
            </a:r>
            <a:r>
              <a:rPr lang="es-ES_tradnl" dirty="0" smtClean="0">
                <a:solidFill>
                  <a:srgbClr val="00B050"/>
                </a:solidFill>
              </a:rPr>
              <a:t> </a:t>
            </a:r>
            <a:r>
              <a:rPr lang="es-ES_tradnl" dirty="0"/>
              <a:t>si no tiene una licencia.</a:t>
            </a:r>
            <a:endParaRPr lang="en-US" dirty="0"/>
          </a:p>
          <a:p>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Repaso</a:t>
            </a:r>
            <a:r>
              <a:rPr lang="en-US" b="1" dirty="0" smtClean="0"/>
              <a:t> de </a:t>
            </a:r>
            <a:r>
              <a:rPr lang="en-US" b="1" dirty="0" err="1" smtClean="0"/>
              <a:t>Pesticida</a:t>
            </a:r>
            <a:r>
              <a:rPr lang="en-US" b="1" dirty="0" smtClean="0"/>
              <a:t> (IPM)</a:t>
            </a:r>
            <a:endParaRPr lang="en-US" dirty="0"/>
          </a:p>
        </p:txBody>
      </p:sp>
      <p:sp>
        <p:nvSpPr>
          <p:cNvPr id="3" name="Content Placeholder 2"/>
          <p:cNvSpPr>
            <a:spLocks noGrp="1"/>
          </p:cNvSpPr>
          <p:nvPr>
            <p:ph idx="1"/>
          </p:nvPr>
        </p:nvSpPr>
        <p:spPr/>
        <p:txBody>
          <a:bodyPr/>
          <a:lstStyle/>
          <a:p>
            <a:pPr lvl="0">
              <a:buNone/>
            </a:pPr>
            <a:r>
              <a:rPr lang="en-US" dirty="0" smtClean="0"/>
              <a:t>2.  </a:t>
            </a:r>
            <a:r>
              <a:rPr lang="es-ES_tradnl" dirty="0" smtClean="0"/>
              <a:t>Una </a:t>
            </a:r>
            <a:r>
              <a:rPr lang="es-ES_tradnl" dirty="0"/>
              <a:t>licencia para la aplicación de pesticidas es </a:t>
            </a:r>
            <a:r>
              <a:rPr lang="es-ES_tradnl" u="sng" dirty="0">
                <a:solidFill>
                  <a:srgbClr val="00B050"/>
                </a:solidFill>
              </a:rPr>
              <a:t>requerida</a:t>
            </a:r>
            <a:r>
              <a:rPr lang="es-ES_tradnl" dirty="0">
                <a:solidFill>
                  <a:srgbClr val="00B050"/>
                </a:solidFill>
              </a:rPr>
              <a:t> </a:t>
            </a:r>
            <a:r>
              <a:rPr lang="es-ES_tradnl" dirty="0"/>
              <a:t>por el Departamento de Agricultura y Servicios al Consumidor de la Florida (Florida </a:t>
            </a:r>
            <a:r>
              <a:rPr lang="es-ES_tradnl" dirty="0" err="1"/>
              <a:t>Department</a:t>
            </a:r>
            <a:r>
              <a:rPr lang="es-ES_tradnl" dirty="0"/>
              <a:t> of </a:t>
            </a:r>
            <a:r>
              <a:rPr lang="es-ES_tradnl" dirty="0" err="1"/>
              <a:t>Agriculture</a:t>
            </a:r>
            <a:r>
              <a:rPr lang="es-ES_tradnl" dirty="0"/>
              <a:t> and </a:t>
            </a:r>
            <a:r>
              <a:rPr lang="es-ES_tradnl" dirty="0" err="1"/>
              <a:t>Consumer</a:t>
            </a:r>
            <a:r>
              <a:rPr lang="es-ES_tradnl" dirty="0"/>
              <a:t> </a:t>
            </a:r>
            <a:r>
              <a:rPr lang="es-ES_tradnl" dirty="0" err="1"/>
              <a:t>Services</a:t>
            </a:r>
            <a:r>
              <a:rPr lang="es-ES_tradnl" dirty="0"/>
              <a:t>. </a:t>
            </a:r>
            <a:r>
              <a:rPr lang="es-ES_tradnl" u="sng" dirty="0" smtClean="0">
                <a:solidFill>
                  <a:srgbClr val="00B050"/>
                </a:solidFill>
              </a:rPr>
              <a:t>FDACS</a:t>
            </a:r>
            <a:r>
              <a:rPr lang="es-ES_tradnl" dirty="0" smtClean="0"/>
              <a:t>).</a:t>
            </a:r>
            <a:endParaRPr lang="en-US" dirty="0"/>
          </a:p>
          <a:p>
            <a:pPr>
              <a:buNone/>
            </a:pP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Repaso</a:t>
            </a:r>
            <a:r>
              <a:rPr lang="en-US" b="1" dirty="0" smtClean="0"/>
              <a:t> de </a:t>
            </a:r>
            <a:r>
              <a:rPr lang="en-US" b="1" dirty="0" err="1" smtClean="0"/>
              <a:t>Pesticida</a:t>
            </a:r>
            <a:r>
              <a:rPr lang="en-US" b="1" dirty="0" smtClean="0"/>
              <a:t> (IPM)</a:t>
            </a:r>
            <a:endParaRPr lang="en-US" dirty="0"/>
          </a:p>
        </p:txBody>
      </p:sp>
      <p:sp>
        <p:nvSpPr>
          <p:cNvPr id="3" name="Content Placeholder 2"/>
          <p:cNvSpPr>
            <a:spLocks noGrp="1"/>
          </p:cNvSpPr>
          <p:nvPr>
            <p:ph idx="1"/>
          </p:nvPr>
        </p:nvSpPr>
        <p:spPr/>
        <p:txBody>
          <a:bodyPr/>
          <a:lstStyle/>
          <a:p>
            <a:pPr lvl="0">
              <a:buNone/>
            </a:pPr>
            <a:r>
              <a:rPr lang="en-US" dirty="0" smtClean="0"/>
              <a:t>3.  </a:t>
            </a:r>
            <a:r>
              <a:rPr lang="es-ES_tradnl" dirty="0" smtClean="0"/>
              <a:t>El </a:t>
            </a:r>
            <a:r>
              <a:rPr lang="es-ES_tradnl" dirty="0"/>
              <a:t>capítulo </a:t>
            </a:r>
            <a:r>
              <a:rPr lang="es-ES_tradnl" u="sng" dirty="0" smtClean="0">
                <a:solidFill>
                  <a:srgbClr val="00B050"/>
                </a:solidFill>
              </a:rPr>
              <a:t>482</a:t>
            </a:r>
            <a:r>
              <a:rPr lang="es-ES_tradnl" dirty="0" smtClean="0">
                <a:solidFill>
                  <a:srgbClr val="00B050"/>
                </a:solidFill>
              </a:rPr>
              <a:t> </a:t>
            </a:r>
            <a:r>
              <a:rPr lang="es-ES_tradnl" dirty="0" smtClean="0"/>
              <a:t>da </a:t>
            </a:r>
            <a:r>
              <a:rPr lang="es-ES_tradnl" dirty="0"/>
              <a:t>servicio a los operadores comerciales de control de plagas, la industria comercial de mantenimiento de jardines, empleados privados y del </a:t>
            </a:r>
            <a:r>
              <a:rPr lang="es-ES" dirty="0"/>
              <a:t>gobierno</a:t>
            </a:r>
            <a:r>
              <a:rPr lang="es-ES_tradnl" dirty="0"/>
              <a:t> o a los propietarios  que aplican productos pesticidas.</a:t>
            </a:r>
            <a:endParaRPr lang="en-US" dirty="0"/>
          </a:p>
          <a:p>
            <a:pPr>
              <a:buNone/>
            </a:pP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Repaso</a:t>
            </a:r>
            <a:r>
              <a:rPr lang="en-US" b="1" dirty="0" smtClean="0"/>
              <a:t> de </a:t>
            </a:r>
            <a:r>
              <a:rPr lang="en-US" b="1" dirty="0" err="1" smtClean="0"/>
              <a:t>Pesticida</a:t>
            </a:r>
            <a:r>
              <a:rPr lang="en-US" b="1" dirty="0" smtClean="0"/>
              <a:t> (IPM)</a:t>
            </a:r>
            <a:endParaRPr lang="en-US" dirty="0"/>
          </a:p>
        </p:txBody>
      </p:sp>
      <p:sp>
        <p:nvSpPr>
          <p:cNvPr id="3" name="Content Placeholder 2"/>
          <p:cNvSpPr>
            <a:spLocks noGrp="1"/>
          </p:cNvSpPr>
          <p:nvPr>
            <p:ph idx="1"/>
          </p:nvPr>
        </p:nvSpPr>
        <p:spPr/>
        <p:txBody>
          <a:bodyPr/>
          <a:lstStyle/>
          <a:p>
            <a:pPr lvl="0">
              <a:buNone/>
            </a:pPr>
            <a:r>
              <a:rPr lang="en-US" dirty="0" smtClean="0"/>
              <a:t>4.  </a:t>
            </a:r>
            <a:r>
              <a:rPr lang="es-ES_tradnl" dirty="0" smtClean="0"/>
              <a:t>El </a:t>
            </a:r>
            <a:r>
              <a:rPr lang="es-ES_tradnl" dirty="0"/>
              <a:t>capítulo </a:t>
            </a:r>
            <a:r>
              <a:rPr lang="es-ES_tradnl" u="sng" dirty="0" smtClean="0">
                <a:solidFill>
                  <a:srgbClr val="00B050"/>
                </a:solidFill>
              </a:rPr>
              <a:t>487</a:t>
            </a:r>
            <a:r>
              <a:rPr lang="es-ES_tradnl" dirty="0" smtClean="0">
                <a:solidFill>
                  <a:srgbClr val="00B050"/>
                </a:solidFill>
              </a:rPr>
              <a:t> </a:t>
            </a:r>
            <a:r>
              <a:rPr lang="es-ES_tradnl" dirty="0"/>
              <a:t>da servicio al uso, la compra y la supervisión de pesticidas de uso restringido. </a:t>
            </a:r>
            <a:endParaRPr lang="en-US" dirty="0"/>
          </a:p>
          <a:p>
            <a:pPr>
              <a:buNone/>
            </a:pPr>
            <a:endParaRPr lang="en-US" dirty="0"/>
          </a:p>
          <a:p>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Repaso</a:t>
            </a:r>
            <a:r>
              <a:rPr lang="en-US" b="1" dirty="0" smtClean="0"/>
              <a:t> de </a:t>
            </a:r>
            <a:r>
              <a:rPr lang="en-US" b="1" dirty="0" err="1" smtClean="0"/>
              <a:t>Pesticida</a:t>
            </a:r>
            <a:r>
              <a:rPr lang="en-US" b="1" dirty="0" smtClean="0"/>
              <a:t> (IPM)</a:t>
            </a:r>
            <a:endParaRPr lang="en-US" dirty="0"/>
          </a:p>
        </p:txBody>
      </p:sp>
      <p:sp>
        <p:nvSpPr>
          <p:cNvPr id="3" name="Content Placeholder 2"/>
          <p:cNvSpPr>
            <a:spLocks noGrp="1"/>
          </p:cNvSpPr>
          <p:nvPr>
            <p:ph idx="1"/>
          </p:nvPr>
        </p:nvSpPr>
        <p:spPr/>
        <p:txBody>
          <a:bodyPr/>
          <a:lstStyle/>
          <a:p>
            <a:pPr lvl="0">
              <a:buNone/>
            </a:pPr>
            <a:r>
              <a:rPr lang="en-US" dirty="0" smtClean="0"/>
              <a:t>5.  </a:t>
            </a:r>
            <a:r>
              <a:rPr lang="es-ES_tradnl" dirty="0" smtClean="0"/>
              <a:t>Una </a:t>
            </a:r>
            <a:r>
              <a:rPr lang="es-ES_tradnl" u="sng" dirty="0" smtClean="0">
                <a:solidFill>
                  <a:srgbClr val="00B050"/>
                </a:solidFill>
              </a:rPr>
              <a:t>plaga</a:t>
            </a:r>
            <a:r>
              <a:rPr lang="es-ES_tradnl" dirty="0" smtClean="0">
                <a:solidFill>
                  <a:srgbClr val="00B050"/>
                </a:solidFill>
              </a:rPr>
              <a:t> </a:t>
            </a:r>
            <a:r>
              <a:rPr lang="es-ES_tradnl" dirty="0"/>
              <a:t>es cualquier cosa que compite por comida y agua contra los humanos, los animales domésticos y las plantas deseables. </a:t>
            </a:r>
            <a:endParaRPr lang="en-US" dirty="0"/>
          </a:p>
          <a:p>
            <a:pPr>
              <a:buNone/>
            </a:pPr>
            <a:endParaRPr lang="en-US" dirty="0"/>
          </a:p>
          <a:p>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Repaso</a:t>
            </a:r>
            <a:r>
              <a:rPr lang="en-US" b="1" dirty="0" smtClean="0"/>
              <a:t> de </a:t>
            </a:r>
            <a:r>
              <a:rPr lang="en-US" b="1" dirty="0" err="1" smtClean="0"/>
              <a:t>Pesticida</a:t>
            </a:r>
            <a:r>
              <a:rPr lang="en-US" b="1" dirty="0" smtClean="0"/>
              <a:t> (IPM)</a:t>
            </a:r>
            <a:endParaRPr lang="en-US" dirty="0"/>
          </a:p>
        </p:txBody>
      </p:sp>
      <p:sp>
        <p:nvSpPr>
          <p:cNvPr id="3" name="Content Placeholder 2"/>
          <p:cNvSpPr>
            <a:spLocks noGrp="1"/>
          </p:cNvSpPr>
          <p:nvPr>
            <p:ph idx="1"/>
          </p:nvPr>
        </p:nvSpPr>
        <p:spPr/>
        <p:txBody>
          <a:bodyPr/>
          <a:lstStyle/>
          <a:p>
            <a:pPr lvl="0">
              <a:buNone/>
            </a:pPr>
            <a:r>
              <a:rPr lang="en-US" dirty="0" smtClean="0"/>
              <a:t>6.  </a:t>
            </a:r>
            <a:r>
              <a:rPr lang="es-ES_tradnl" dirty="0" smtClean="0"/>
              <a:t>El </a:t>
            </a:r>
            <a:r>
              <a:rPr lang="es-ES_tradnl" dirty="0"/>
              <a:t>objetivo principal del Manejo Integrado de Plagas </a:t>
            </a:r>
            <a:r>
              <a:rPr lang="es-ES_tradnl" u="sng" dirty="0" smtClean="0">
                <a:solidFill>
                  <a:srgbClr val="00B050"/>
                </a:solidFill>
              </a:rPr>
              <a:t>IPM</a:t>
            </a:r>
            <a:r>
              <a:rPr lang="es-ES_tradnl" dirty="0" smtClean="0">
                <a:solidFill>
                  <a:srgbClr val="00B050"/>
                </a:solidFill>
              </a:rPr>
              <a:t> </a:t>
            </a:r>
            <a:r>
              <a:rPr lang="es-ES_tradnl" dirty="0"/>
              <a:t>es el uso eficiente de pesticidas utilizando una </a:t>
            </a:r>
            <a:r>
              <a:rPr lang="es-ES_tradnl" u="sng" dirty="0" smtClean="0">
                <a:solidFill>
                  <a:srgbClr val="00B050"/>
                </a:solidFill>
              </a:rPr>
              <a:t>combinación</a:t>
            </a:r>
            <a:r>
              <a:rPr lang="es-ES_tradnl" dirty="0" smtClean="0">
                <a:solidFill>
                  <a:srgbClr val="00B050"/>
                </a:solidFill>
              </a:rPr>
              <a:t> </a:t>
            </a:r>
            <a:r>
              <a:rPr lang="es-ES_tradnl" dirty="0"/>
              <a:t>de tácticas para controlar las plagas. </a:t>
            </a:r>
            <a:endParaRPr lang="en-US" dirty="0"/>
          </a:p>
          <a:p>
            <a:pPr>
              <a:buNone/>
            </a:pPr>
            <a:endParaRPr lang="en-US" dirty="0"/>
          </a:p>
          <a:p>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Repaso</a:t>
            </a:r>
            <a:r>
              <a:rPr lang="en-US" b="1" dirty="0" smtClean="0"/>
              <a:t> de </a:t>
            </a:r>
            <a:r>
              <a:rPr lang="en-US" b="1" dirty="0" err="1" smtClean="0"/>
              <a:t>Pesticida</a:t>
            </a:r>
            <a:r>
              <a:rPr lang="en-US" b="1" dirty="0" smtClean="0"/>
              <a:t> (IPM)</a:t>
            </a:r>
            <a:endParaRPr lang="en-US" dirty="0"/>
          </a:p>
        </p:txBody>
      </p:sp>
      <p:sp>
        <p:nvSpPr>
          <p:cNvPr id="3" name="Content Placeholder 2"/>
          <p:cNvSpPr>
            <a:spLocks noGrp="1"/>
          </p:cNvSpPr>
          <p:nvPr>
            <p:ph idx="1"/>
          </p:nvPr>
        </p:nvSpPr>
        <p:spPr/>
        <p:txBody>
          <a:bodyPr/>
          <a:lstStyle/>
          <a:p>
            <a:pPr lvl="0">
              <a:buNone/>
            </a:pPr>
            <a:r>
              <a:rPr lang="en-US" dirty="0" smtClean="0"/>
              <a:t>7.  </a:t>
            </a:r>
            <a:r>
              <a:rPr lang="es-ES_tradnl" dirty="0" smtClean="0"/>
              <a:t>La </a:t>
            </a:r>
            <a:r>
              <a:rPr lang="es-ES_tradnl" dirty="0"/>
              <a:t>identificación </a:t>
            </a:r>
            <a:r>
              <a:rPr lang="es-ES_tradnl" u="sng" dirty="0" smtClean="0">
                <a:solidFill>
                  <a:srgbClr val="00B050"/>
                </a:solidFill>
              </a:rPr>
              <a:t>certera</a:t>
            </a:r>
            <a:r>
              <a:rPr lang="es-ES_tradnl" dirty="0" smtClean="0">
                <a:solidFill>
                  <a:srgbClr val="00B050"/>
                </a:solidFill>
              </a:rPr>
              <a:t> </a:t>
            </a:r>
            <a:r>
              <a:rPr lang="es-ES_tradnl" dirty="0"/>
              <a:t>es un punto crítico para saber si una plaga es dañina para los humanos y requiere tratamiento.</a:t>
            </a:r>
            <a:endParaRPr lang="en-US" dirty="0"/>
          </a:p>
          <a:p>
            <a:pPr>
              <a:buNone/>
            </a:pPr>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Repaso</a:t>
            </a:r>
            <a:r>
              <a:rPr lang="en-US" b="1" dirty="0" smtClean="0"/>
              <a:t> de </a:t>
            </a:r>
            <a:r>
              <a:rPr lang="en-US" b="1" dirty="0" err="1" smtClean="0"/>
              <a:t>Pesticida</a:t>
            </a:r>
            <a:r>
              <a:rPr lang="en-US" b="1" dirty="0" smtClean="0"/>
              <a:t> (IPM)</a:t>
            </a:r>
            <a:endParaRPr lang="en-US" dirty="0"/>
          </a:p>
        </p:txBody>
      </p:sp>
      <p:sp>
        <p:nvSpPr>
          <p:cNvPr id="3" name="Content Placeholder 2"/>
          <p:cNvSpPr>
            <a:spLocks noGrp="1"/>
          </p:cNvSpPr>
          <p:nvPr>
            <p:ph idx="1"/>
          </p:nvPr>
        </p:nvSpPr>
        <p:spPr/>
        <p:txBody>
          <a:bodyPr/>
          <a:lstStyle/>
          <a:p>
            <a:pPr lvl="0">
              <a:buNone/>
            </a:pPr>
            <a:r>
              <a:rPr lang="en-US" dirty="0" smtClean="0"/>
              <a:t>8.  </a:t>
            </a:r>
            <a:r>
              <a:rPr lang="es-ES_tradnl" dirty="0" smtClean="0"/>
              <a:t>El </a:t>
            </a:r>
            <a:r>
              <a:rPr lang="es-ES_tradnl" dirty="0"/>
              <a:t>componente </a:t>
            </a:r>
            <a:r>
              <a:rPr lang="es-ES_tradnl" u="sng" dirty="0" smtClean="0">
                <a:solidFill>
                  <a:srgbClr val="00B050"/>
                </a:solidFill>
              </a:rPr>
              <a:t>cultural</a:t>
            </a:r>
            <a:r>
              <a:rPr lang="es-ES_tradnl" dirty="0" smtClean="0">
                <a:solidFill>
                  <a:srgbClr val="00B050"/>
                </a:solidFill>
              </a:rPr>
              <a:t> </a:t>
            </a:r>
            <a:r>
              <a:rPr lang="es-ES_tradnl" dirty="0"/>
              <a:t>del Manejo Integrado de Plagas (IPM) de céspedes y jardines, consiste de la selección apropiada, el establecimiento de las plantas y el mantenimiento como la poda, la fertilización y el riego.</a:t>
            </a:r>
            <a:endParaRPr lang="en-US" dirty="0"/>
          </a:p>
          <a:p>
            <a:pPr>
              <a:buNone/>
            </a:pPr>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Repaso</a:t>
            </a:r>
            <a:r>
              <a:rPr lang="en-US" b="1" dirty="0" smtClean="0"/>
              <a:t> de </a:t>
            </a:r>
            <a:r>
              <a:rPr lang="en-US" b="1" dirty="0" err="1" smtClean="0"/>
              <a:t>Pesticida</a:t>
            </a:r>
            <a:r>
              <a:rPr lang="en-US" b="1" dirty="0" smtClean="0"/>
              <a:t> (IPM)</a:t>
            </a:r>
            <a:endParaRPr lang="en-US" dirty="0"/>
          </a:p>
        </p:txBody>
      </p:sp>
      <p:sp>
        <p:nvSpPr>
          <p:cNvPr id="3" name="Content Placeholder 2"/>
          <p:cNvSpPr>
            <a:spLocks noGrp="1"/>
          </p:cNvSpPr>
          <p:nvPr>
            <p:ph idx="1"/>
          </p:nvPr>
        </p:nvSpPr>
        <p:spPr/>
        <p:txBody>
          <a:bodyPr/>
          <a:lstStyle/>
          <a:p>
            <a:pPr lvl="0">
              <a:buNone/>
            </a:pPr>
            <a:r>
              <a:rPr lang="en-US" dirty="0" smtClean="0"/>
              <a:t>9.  </a:t>
            </a:r>
            <a:r>
              <a:rPr lang="es-ES_tradnl" dirty="0" smtClean="0"/>
              <a:t>El </a:t>
            </a:r>
            <a:r>
              <a:rPr lang="es-ES" dirty="0"/>
              <a:t>componente</a:t>
            </a:r>
            <a:r>
              <a:rPr lang="es-ES_tradnl" dirty="0"/>
              <a:t> de control </a:t>
            </a:r>
            <a:r>
              <a:rPr lang="es-ES_tradnl" u="sng" dirty="0" smtClean="0">
                <a:solidFill>
                  <a:srgbClr val="00B050"/>
                </a:solidFill>
              </a:rPr>
              <a:t>físico</a:t>
            </a:r>
            <a:r>
              <a:rPr lang="es-ES_tradnl" dirty="0" smtClean="0">
                <a:solidFill>
                  <a:srgbClr val="00B050"/>
                </a:solidFill>
              </a:rPr>
              <a:t> </a:t>
            </a:r>
            <a:r>
              <a:rPr lang="es-ES_tradnl" dirty="0"/>
              <a:t>o mecánico IPM se trata de eliminar la material muerta, enferma o infestada y los escombros del área de tratamiento.</a:t>
            </a:r>
            <a:endParaRPr lang="en-US" dirty="0"/>
          </a:p>
          <a:p>
            <a:pPr>
              <a:buNone/>
            </a:pPr>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Repaso</a:t>
            </a:r>
            <a:r>
              <a:rPr lang="en-US" b="1" dirty="0" smtClean="0"/>
              <a:t> de </a:t>
            </a:r>
            <a:r>
              <a:rPr lang="en-US" b="1" dirty="0" err="1" smtClean="0"/>
              <a:t>Pesticida</a:t>
            </a:r>
            <a:r>
              <a:rPr lang="en-US" b="1" dirty="0" smtClean="0"/>
              <a:t> (IPM)</a:t>
            </a:r>
            <a:endParaRPr lang="en-US" dirty="0"/>
          </a:p>
        </p:txBody>
      </p:sp>
      <p:sp>
        <p:nvSpPr>
          <p:cNvPr id="3" name="Content Placeholder 2"/>
          <p:cNvSpPr>
            <a:spLocks noGrp="1"/>
          </p:cNvSpPr>
          <p:nvPr>
            <p:ph idx="1"/>
          </p:nvPr>
        </p:nvSpPr>
        <p:spPr/>
        <p:txBody>
          <a:bodyPr/>
          <a:lstStyle/>
          <a:p>
            <a:pPr lvl="0">
              <a:buNone/>
            </a:pPr>
            <a:r>
              <a:rPr lang="en-US" dirty="0" smtClean="0"/>
              <a:t>10. </a:t>
            </a:r>
            <a:r>
              <a:rPr lang="es-ES_tradnl" dirty="0"/>
              <a:t>El componente de control </a:t>
            </a:r>
            <a:r>
              <a:rPr lang="es-ES_tradnl" u="sng" dirty="0" smtClean="0">
                <a:solidFill>
                  <a:srgbClr val="00B050"/>
                </a:solidFill>
              </a:rPr>
              <a:t>biológico</a:t>
            </a:r>
            <a:r>
              <a:rPr lang="es-ES_tradnl" dirty="0" smtClean="0">
                <a:solidFill>
                  <a:srgbClr val="00B050"/>
                </a:solidFill>
              </a:rPr>
              <a:t> </a:t>
            </a:r>
            <a:r>
              <a:rPr lang="es-ES_tradnl" dirty="0"/>
              <a:t>IPM implica la liberación o la conservación de los enemigos naturales de las plagas y los organismos beneficiosos.</a:t>
            </a:r>
            <a:endParaRPr lang="en-US" dirty="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Repaso</a:t>
            </a:r>
            <a:r>
              <a:rPr lang="en-US" b="1" dirty="0" smtClean="0"/>
              <a:t> de la </a:t>
            </a:r>
            <a:r>
              <a:rPr lang="en-US" b="1" dirty="0" err="1" smtClean="0"/>
              <a:t>Introducción</a:t>
            </a:r>
            <a:endParaRPr lang="en-US" dirty="0"/>
          </a:p>
        </p:txBody>
      </p:sp>
      <p:sp>
        <p:nvSpPr>
          <p:cNvPr id="3" name="Content Placeholder 2"/>
          <p:cNvSpPr>
            <a:spLocks noGrp="1"/>
          </p:cNvSpPr>
          <p:nvPr>
            <p:ph idx="1"/>
          </p:nvPr>
        </p:nvSpPr>
        <p:spPr/>
        <p:txBody>
          <a:bodyPr/>
          <a:lstStyle/>
          <a:p>
            <a:pPr marL="0" lvl="0" indent="0">
              <a:buNone/>
            </a:pPr>
            <a:r>
              <a:rPr lang="en-US" dirty="0" smtClean="0"/>
              <a:t>8.  </a:t>
            </a:r>
            <a:r>
              <a:rPr lang="es-ES_tradnl" dirty="0" smtClean="0"/>
              <a:t>El </a:t>
            </a:r>
            <a:r>
              <a:rPr lang="es-ES_tradnl" dirty="0"/>
              <a:t>agua es el </a:t>
            </a:r>
            <a:r>
              <a:rPr lang="es-ES_tradnl" u="sng" dirty="0" smtClean="0">
                <a:solidFill>
                  <a:srgbClr val="00B050"/>
                </a:solidFill>
              </a:rPr>
              <a:t>mecanismo</a:t>
            </a:r>
            <a:r>
              <a:rPr lang="es-ES_tradnl" dirty="0" smtClean="0">
                <a:solidFill>
                  <a:srgbClr val="00B050"/>
                </a:solidFill>
              </a:rPr>
              <a:t> </a:t>
            </a:r>
            <a:r>
              <a:rPr lang="es-ES_tradnl" dirty="0"/>
              <a:t>principal para el transporte de químicos disueltos a través del </a:t>
            </a:r>
            <a:r>
              <a:rPr lang="es-ES_tradnl" u="sng" dirty="0" smtClean="0">
                <a:solidFill>
                  <a:srgbClr val="00B050"/>
                </a:solidFill>
              </a:rPr>
              <a:t>suelo</a:t>
            </a:r>
            <a:r>
              <a:rPr lang="es-ES_tradnl" dirty="0" smtClean="0"/>
              <a:t>.</a:t>
            </a:r>
            <a:endParaRPr lang="en-US" dirty="0"/>
          </a:p>
          <a:p>
            <a:endParaRPr lang="en-US" dirty="0"/>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Repaso</a:t>
            </a:r>
            <a:r>
              <a:rPr lang="en-US" b="1" dirty="0" smtClean="0"/>
              <a:t> de </a:t>
            </a:r>
            <a:r>
              <a:rPr lang="en-US" b="1" dirty="0" err="1" smtClean="0"/>
              <a:t>Pesticida</a:t>
            </a:r>
            <a:r>
              <a:rPr lang="en-US" b="1" dirty="0" smtClean="0"/>
              <a:t> (IPM)</a:t>
            </a:r>
            <a:endParaRPr lang="en-US" dirty="0"/>
          </a:p>
        </p:txBody>
      </p:sp>
      <p:sp>
        <p:nvSpPr>
          <p:cNvPr id="3" name="Content Placeholder 2"/>
          <p:cNvSpPr>
            <a:spLocks noGrp="1"/>
          </p:cNvSpPr>
          <p:nvPr>
            <p:ph idx="1"/>
          </p:nvPr>
        </p:nvSpPr>
        <p:spPr/>
        <p:txBody>
          <a:bodyPr/>
          <a:lstStyle/>
          <a:p>
            <a:pPr lvl="0">
              <a:buNone/>
            </a:pPr>
            <a:r>
              <a:rPr lang="en-US" dirty="0" smtClean="0"/>
              <a:t>11. </a:t>
            </a:r>
            <a:r>
              <a:rPr lang="es-ES_tradnl" dirty="0"/>
              <a:t>El componente de control </a:t>
            </a:r>
            <a:r>
              <a:rPr lang="es-ES_tradnl" u="sng" dirty="0" smtClean="0">
                <a:solidFill>
                  <a:srgbClr val="00B050"/>
                </a:solidFill>
              </a:rPr>
              <a:t>químico</a:t>
            </a:r>
            <a:r>
              <a:rPr lang="es-ES_tradnl" dirty="0" smtClean="0">
                <a:solidFill>
                  <a:srgbClr val="00B050"/>
                </a:solidFill>
              </a:rPr>
              <a:t> </a:t>
            </a:r>
            <a:r>
              <a:rPr lang="es-ES_tradnl" dirty="0"/>
              <a:t>IPM incluye un amplio surtido de pesticidas convencionales, pesticidas para uso general y químicos nuevos que son más selectivos.  </a:t>
            </a:r>
            <a:endParaRPr lang="en-US" dirty="0"/>
          </a:p>
          <a:p>
            <a:pPr>
              <a:buNone/>
            </a:pPr>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Repaso</a:t>
            </a:r>
            <a:r>
              <a:rPr lang="en-US" b="1" dirty="0" smtClean="0"/>
              <a:t> de </a:t>
            </a:r>
            <a:r>
              <a:rPr lang="en-US" b="1" dirty="0" err="1" smtClean="0"/>
              <a:t>Pesticida</a:t>
            </a:r>
            <a:r>
              <a:rPr lang="en-US" b="1" dirty="0" smtClean="0"/>
              <a:t> (IPM)</a:t>
            </a:r>
            <a:endParaRPr lang="en-US" dirty="0"/>
          </a:p>
        </p:txBody>
      </p:sp>
      <p:sp>
        <p:nvSpPr>
          <p:cNvPr id="3" name="Content Placeholder 2"/>
          <p:cNvSpPr>
            <a:spLocks noGrp="1"/>
          </p:cNvSpPr>
          <p:nvPr>
            <p:ph idx="1"/>
          </p:nvPr>
        </p:nvSpPr>
        <p:spPr/>
        <p:txBody>
          <a:bodyPr/>
          <a:lstStyle/>
          <a:p>
            <a:pPr lvl="0">
              <a:buNone/>
            </a:pPr>
            <a:r>
              <a:rPr lang="en-US" dirty="0" smtClean="0"/>
              <a:t>12. </a:t>
            </a:r>
            <a:r>
              <a:rPr lang="es-ES_tradnl" dirty="0"/>
              <a:t>El tamaño de la </a:t>
            </a:r>
            <a:r>
              <a:rPr lang="es-ES_tradnl" u="sng" dirty="0" smtClean="0">
                <a:solidFill>
                  <a:srgbClr val="00B050"/>
                </a:solidFill>
              </a:rPr>
              <a:t>gota</a:t>
            </a:r>
            <a:r>
              <a:rPr lang="es-ES_tradnl" dirty="0" smtClean="0">
                <a:solidFill>
                  <a:srgbClr val="00B050"/>
                </a:solidFill>
              </a:rPr>
              <a:t> </a:t>
            </a:r>
            <a:r>
              <a:rPr lang="es-ES_tradnl" dirty="0"/>
              <a:t>y la velocidad del viento, son los factores más importantes que influyen a los químicos a la deriva.</a:t>
            </a:r>
            <a:endParaRPr lang="en-US" dirty="0"/>
          </a:p>
          <a:p>
            <a:pPr>
              <a:buNone/>
            </a:pPr>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Repaso</a:t>
            </a:r>
            <a:r>
              <a:rPr lang="en-US" b="1" dirty="0" smtClean="0"/>
              <a:t> de </a:t>
            </a:r>
            <a:r>
              <a:rPr lang="en-US" b="1" dirty="0" err="1" smtClean="0"/>
              <a:t>Pesticida</a:t>
            </a:r>
            <a:r>
              <a:rPr lang="en-US" b="1" dirty="0" smtClean="0"/>
              <a:t> (IPM)</a:t>
            </a:r>
            <a:endParaRPr lang="en-US" dirty="0"/>
          </a:p>
        </p:txBody>
      </p:sp>
      <p:sp>
        <p:nvSpPr>
          <p:cNvPr id="3" name="Content Placeholder 2"/>
          <p:cNvSpPr>
            <a:spLocks noGrp="1"/>
          </p:cNvSpPr>
          <p:nvPr>
            <p:ph idx="1"/>
          </p:nvPr>
        </p:nvSpPr>
        <p:spPr/>
        <p:txBody>
          <a:bodyPr/>
          <a:lstStyle/>
          <a:p>
            <a:pPr lvl="0">
              <a:buNone/>
            </a:pPr>
            <a:r>
              <a:rPr lang="en-US" dirty="0" smtClean="0"/>
              <a:t>13. </a:t>
            </a:r>
            <a:r>
              <a:rPr lang="es-ES_tradnl" dirty="0"/>
              <a:t>El </a:t>
            </a:r>
            <a:r>
              <a:rPr lang="es-ES_tradnl" u="sng" dirty="0" smtClean="0">
                <a:solidFill>
                  <a:srgbClr val="00B050"/>
                </a:solidFill>
              </a:rPr>
              <a:t>etiquetado</a:t>
            </a:r>
            <a:r>
              <a:rPr lang="es-ES_tradnl" dirty="0" smtClean="0">
                <a:solidFill>
                  <a:srgbClr val="00B050"/>
                </a:solidFill>
              </a:rPr>
              <a:t> </a:t>
            </a:r>
            <a:r>
              <a:rPr lang="es-ES_tradnl" dirty="0"/>
              <a:t>de los pesticidas contiene información e instrucciones que son requisitos legales a seguir.</a:t>
            </a:r>
            <a:endParaRPr lang="en-US" dirty="0"/>
          </a:p>
          <a:p>
            <a:pPr>
              <a:buNone/>
            </a:pPr>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Repaso</a:t>
            </a:r>
            <a:r>
              <a:rPr lang="en-US" b="1" dirty="0" smtClean="0"/>
              <a:t> de </a:t>
            </a:r>
            <a:r>
              <a:rPr lang="en-US" b="1" dirty="0" err="1" smtClean="0"/>
              <a:t>Pesticida</a:t>
            </a:r>
            <a:r>
              <a:rPr lang="en-US" b="1" dirty="0" smtClean="0"/>
              <a:t> (IPM)</a:t>
            </a:r>
            <a:endParaRPr lang="en-US" dirty="0"/>
          </a:p>
        </p:txBody>
      </p:sp>
      <p:sp>
        <p:nvSpPr>
          <p:cNvPr id="3" name="Content Placeholder 2"/>
          <p:cNvSpPr>
            <a:spLocks noGrp="1"/>
          </p:cNvSpPr>
          <p:nvPr>
            <p:ph idx="1"/>
          </p:nvPr>
        </p:nvSpPr>
        <p:spPr/>
        <p:txBody>
          <a:bodyPr/>
          <a:lstStyle/>
          <a:p>
            <a:pPr lvl="0">
              <a:buNone/>
            </a:pPr>
            <a:r>
              <a:rPr lang="en-US" dirty="0" smtClean="0"/>
              <a:t>14. </a:t>
            </a:r>
            <a:r>
              <a:rPr lang="es-ES_tradnl" dirty="0"/>
              <a:t>Para prevenir la </a:t>
            </a:r>
            <a:r>
              <a:rPr lang="es-ES_tradnl" u="sng" dirty="0" smtClean="0">
                <a:solidFill>
                  <a:srgbClr val="00B050"/>
                </a:solidFill>
              </a:rPr>
              <a:t>exposición</a:t>
            </a:r>
            <a:r>
              <a:rPr lang="es-ES_tradnl" dirty="0" smtClean="0">
                <a:solidFill>
                  <a:srgbClr val="00B050"/>
                </a:solidFill>
              </a:rPr>
              <a:t> </a:t>
            </a:r>
            <a:r>
              <a:rPr lang="es-ES_tradnl" dirty="0"/>
              <a:t>a los pesticidas, los aplicadores deben utilizar ropa de protección y equipo de protección personal </a:t>
            </a:r>
            <a:r>
              <a:rPr lang="es-ES_tradnl" dirty="0" smtClean="0"/>
              <a:t>(</a:t>
            </a:r>
            <a:r>
              <a:rPr lang="es-ES_tradnl" u="sng" dirty="0" smtClean="0">
                <a:solidFill>
                  <a:srgbClr val="00B050"/>
                </a:solidFill>
              </a:rPr>
              <a:t>PPE</a:t>
            </a:r>
            <a:r>
              <a:rPr lang="es-ES_tradnl" dirty="0" smtClean="0"/>
              <a:t>)</a:t>
            </a:r>
            <a:endParaRPr lang="en-US" dirty="0"/>
          </a:p>
          <a:p>
            <a:pPr>
              <a:buNone/>
            </a:pPr>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u="sng" dirty="0" smtClean="0"/>
              <a:t>Resumen de Respuestas </a:t>
            </a:r>
            <a:endParaRPr lang="es-ES_tradnl" u="sng" dirty="0"/>
          </a:p>
        </p:txBody>
      </p:sp>
      <p:sp>
        <p:nvSpPr>
          <p:cNvPr id="3" name="Content Placeholder 2"/>
          <p:cNvSpPr>
            <a:spLocks noGrp="1"/>
          </p:cNvSpPr>
          <p:nvPr>
            <p:ph idx="1"/>
          </p:nvPr>
        </p:nvSpPr>
        <p:spPr>
          <a:xfrm>
            <a:off x="457200" y="1600200"/>
            <a:ext cx="3962400" cy="4525963"/>
          </a:xfrm>
        </p:spPr>
        <p:txBody>
          <a:bodyPr>
            <a:normAutofit fontScale="92500" lnSpcReduction="20000"/>
          </a:bodyPr>
          <a:lstStyle/>
          <a:p>
            <a:r>
              <a:rPr lang="es-ES_tradnl" dirty="0" smtClean="0"/>
              <a:t>Ilegal</a:t>
            </a:r>
          </a:p>
          <a:p>
            <a:r>
              <a:rPr lang="es-ES_tradnl" dirty="0" smtClean="0"/>
              <a:t>Requerida, FDACS</a:t>
            </a:r>
          </a:p>
          <a:p>
            <a:r>
              <a:rPr lang="es-ES_tradnl" dirty="0" smtClean="0"/>
              <a:t>482</a:t>
            </a:r>
          </a:p>
          <a:p>
            <a:r>
              <a:rPr lang="es-ES_tradnl" dirty="0" smtClean="0"/>
              <a:t>487</a:t>
            </a:r>
          </a:p>
          <a:p>
            <a:r>
              <a:rPr lang="es-ES_tradnl" dirty="0" smtClean="0"/>
              <a:t>Plaga</a:t>
            </a:r>
          </a:p>
          <a:p>
            <a:r>
              <a:rPr lang="es-ES_tradnl" dirty="0" smtClean="0"/>
              <a:t>IPM, Combinación</a:t>
            </a:r>
          </a:p>
          <a:p>
            <a:r>
              <a:rPr lang="es-ES_tradnl" dirty="0" smtClean="0"/>
              <a:t>Certera</a:t>
            </a:r>
          </a:p>
          <a:p>
            <a:r>
              <a:rPr lang="es-ES_tradnl" dirty="0" smtClean="0"/>
              <a:t>Cultural</a:t>
            </a:r>
          </a:p>
          <a:p>
            <a:r>
              <a:rPr lang="es-ES_tradnl" dirty="0" smtClean="0"/>
              <a:t>Físico</a:t>
            </a:r>
          </a:p>
        </p:txBody>
      </p:sp>
      <p:sp>
        <p:nvSpPr>
          <p:cNvPr id="4" name="TextBox 3"/>
          <p:cNvSpPr txBox="1"/>
          <p:nvPr/>
        </p:nvSpPr>
        <p:spPr>
          <a:xfrm>
            <a:off x="5105400" y="1524000"/>
            <a:ext cx="2362200" cy="3708708"/>
          </a:xfrm>
          <a:prstGeom prst="rect">
            <a:avLst/>
          </a:prstGeom>
          <a:noFill/>
        </p:spPr>
        <p:txBody>
          <a:bodyPr wrap="square" rtlCol="0">
            <a:spAutoFit/>
          </a:bodyPr>
          <a:lstStyle/>
          <a:p>
            <a:pPr marL="514350" indent="-514350">
              <a:lnSpc>
                <a:spcPts val="4700"/>
              </a:lnSpc>
              <a:buFont typeface="+mj-lt"/>
              <a:buAutoNum type="arabicPeriod" startAt="10"/>
            </a:pPr>
            <a:r>
              <a:rPr lang="es-ES_tradnl" sz="3000" dirty="0" smtClean="0">
                <a:solidFill>
                  <a:schemeClr val="bg1"/>
                </a:solidFill>
                <a:latin typeface="Arial Narrow" pitchFamily="34" charset="0"/>
              </a:rPr>
              <a:t>Biológico</a:t>
            </a:r>
          </a:p>
          <a:p>
            <a:pPr marL="514350" indent="-514350">
              <a:lnSpc>
                <a:spcPts val="4700"/>
              </a:lnSpc>
              <a:buFont typeface="+mj-lt"/>
              <a:buAutoNum type="arabicPeriod" startAt="10"/>
            </a:pPr>
            <a:r>
              <a:rPr lang="es-ES_tradnl" sz="3000" dirty="0" smtClean="0">
                <a:solidFill>
                  <a:schemeClr val="bg1"/>
                </a:solidFill>
                <a:latin typeface="Arial Narrow" pitchFamily="34" charset="0"/>
              </a:rPr>
              <a:t>Químico</a:t>
            </a:r>
          </a:p>
          <a:p>
            <a:pPr marL="514350" indent="-514350">
              <a:lnSpc>
                <a:spcPts val="4700"/>
              </a:lnSpc>
              <a:buFont typeface="+mj-lt"/>
              <a:buAutoNum type="arabicPeriod" startAt="10"/>
            </a:pPr>
            <a:r>
              <a:rPr lang="es-ES_tradnl" sz="3000" dirty="0" smtClean="0">
                <a:solidFill>
                  <a:schemeClr val="bg1"/>
                </a:solidFill>
                <a:latin typeface="Arial Narrow" pitchFamily="34" charset="0"/>
              </a:rPr>
              <a:t>Gota</a:t>
            </a:r>
          </a:p>
          <a:p>
            <a:pPr marL="514350" indent="-514350">
              <a:lnSpc>
                <a:spcPts val="4700"/>
              </a:lnSpc>
              <a:buFont typeface="+mj-lt"/>
              <a:buAutoNum type="arabicPeriod" startAt="10"/>
            </a:pPr>
            <a:r>
              <a:rPr lang="es-ES_tradnl" sz="3000" dirty="0" smtClean="0">
                <a:solidFill>
                  <a:schemeClr val="bg1"/>
                </a:solidFill>
                <a:latin typeface="Arial Narrow" pitchFamily="34" charset="0"/>
              </a:rPr>
              <a:t>Etiquetado</a:t>
            </a:r>
          </a:p>
          <a:p>
            <a:pPr marL="514350" indent="-514350">
              <a:lnSpc>
                <a:spcPts val="4700"/>
              </a:lnSpc>
              <a:buFont typeface="+mj-lt"/>
              <a:buAutoNum type="arabicPeriod" startAt="10"/>
            </a:pPr>
            <a:r>
              <a:rPr lang="es-ES_tradnl" sz="3000" dirty="0" smtClean="0">
                <a:solidFill>
                  <a:schemeClr val="bg1"/>
                </a:solidFill>
                <a:latin typeface="Arial Narrow" pitchFamily="34" charset="0"/>
              </a:rPr>
              <a:t>Exposición</a:t>
            </a:r>
          </a:p>
          <a:p>
            <a:pPr marL="514350" indent="-514350">
              <a:lnSpc>
                <a:spcPts val="4700"/>
              </a:lnSpc>
              <a:buFont typeface="+mj-lt"/>
              <a:buAutoNum type="arabicPeriod" startAt="10"/>
            </a:pPr>
            <a:r>
              <a:rPr lang="es-ES_tradnl" sz="3000" dirty="0" smtClean="0">
                <a:solidFill>
                  <a:schemeClr val="bg1"/>
                </a:solidFill>
                <a:latin typeface="Arial Narrow" pitchFamily="34" charset="0"/>
              </a:rPr>
              <a:t>PPE</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3412786"/>
            <a:ext cx="9144000" cy="1246909"/>
          </a:xfrm>
          <a:prstGeom prst="rect">
            <a:avLst/>
          </a:prstGeom>
        </p:spPr>
      </p:pic>
      <p:pic>
        <p:nvPicPr>
          <p:cNvPr id="6" name="Picture 5"/>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81000" y="3651316"/>
            <a:ext cx="1083553" cy="812665"/>
          </a:xfrm>
          <a:prstGeom prst="rect">
            <a:avLst/>
          </a:prstGeom>
        </p:spPr>
      </p:pic>
      <p:sp>
        <p:nvSpPr>
          <p:cNvPr id="2" name="Title 1"/>
          <p:cNvSpPr>
            <a:spLocks noGrp="1"/>
          </p:cNvSpPr>
          <p:nvPr>
            <p:ph type="title"/>
          </p:nvPr>
        </p:nvSpPr>
        <p:spPr>
          <a:xfrm>
            <a:off x="1438614" y="3505200"/>
            <a:ext cx="7620000" cy="1066482"/>
          </a:xfrm>
        </p:spPr>
        <p:txBody>
          <a:bodyPr/>
          <a:lstStyle/>
          <a:p>
            <a:pPr algn="l"/>
            <a:r>
              <a:rPr lang="en-US" dirty="0" smtClean="0"/>
              <a:t>¿</a:t>
            </a:r>
            <a:r>
              <a:rPr lang="en-US" dirty="0" err="1" smtClean="0"/>
              <a:t>Preguntas</a:t>
            </a:r>
            <a:r>
              <a:rPr lang="en-US" dirty="0" smtClean="0"/>
              <a:t>?</a:t>
            </a:r>
            <a:endParaRPr lang="en-US" dirty="0"/>
          </a:p>
        </p:txBody>
      </p:sp>
    </p:spTree>
    <p:extLst>
      <p:ext uri="{BB962C8B-B14F-4D97-AF65-F5344CB8AC3E}">
        <p14:creationId xmlns:p14="http://schemas.microsoft.com/office/powerpoint/2010/main" val="10172963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TotalTime>
  <Words>3008</Words>
  <Application>Microsoft Office PowerPoint</Application>
  <PresentationFormat>On-screen Show (4:3)</PresentationFormat>
  <Paragraphs>281</Paragraphs>
  <Slides>95</Slides>
  <Notes>13</Notes>
  <HiddenSlides>0</HiddenSlides>
  <MMClips>0</MMClips>
  <ScaleCrop>false</ScaleCrop>
  <HeadingPairs>
    <vt:vector size="4" baseType="variant">
      <vt:variant>
        <vt:lpstr>Theme</vt:lpstr>
      </vt:variant>
      <vt:variant>
        <vt:i4>1</vt:i4>
      </vt:variant>
      <vt:variant>
        <vt:lpstr>Slide Titles</vt:lpstr>
      </vt:variant>
      <vt:variant>
        <vt:i4>95</vt:i4>
      </vt:variant>
    </vt:vector>
  </HeadingPairs>
  <TitlesOfParts>
    <vt:vector size="96" baseType="lpstr">
      <vt:lpstr>Office Theme</vt:lpstr>
      <vt:lpstr>Florida-Friendly Best Management Practices for Protection of Water Resources by the Green Industries </vt:lpstr>
      <vt:lpstr>Repaso de la Introducción</vt:lpstr>
      <vt:lpstr>Repaso de la Introducción</vt:lpstr>
      <vt:lpstr>Repaso de la Introducción</vt:lpstr>
      <vt:lpstr>Repaso de la Introducción</vt:lpstr>
      <vt:lpstr>Repaso de la Introducción</vt:lpstr>
      <vt:lpstr>Repaso de la Introducción</vt:lpstr>
      <vt:lpstr>Repaso de la Introducción</vt:lpstr>
      <vt:lpstr>Repaso de la Introducción</vt:lpstr>
      <vt:lpstr>Repaso de la Introducción</vt:lpstr>
      <vt:lpstr>Repaso de la Introducción</vt:lpstr>
      <vt:lpstr>Resumen de Respuestas</vt:lpstr>
      <vt:lpstr>¿Preguntas?</vt:lpstr>
      <vt:lpstr>Florida-Friendly Best Management Practices for Protection of Water Resources by the Green Industries </vt:lpstr>
      <vt:lpstr>Repaso de los Aspectos Generales</vt:lpstr>
      <vt:lpstr>Repaso de los Aspectos Generales</vt:lpstr>
      <vt:lpstr>Repaso de los Aspectos Generales</vt:lpstr>
      <vt:lpstr>Repaso de los Aspectos Generales</vt:lpstr>
      <vt:lpstr>Repaso de los Aspectos Generales</vt:lpstr>
      <vt:lpstr>Repaso de los Aspectos Generales</vt:lpstr>
      <vt:lpstr>Repaso de los Aspectos Generales</vt:lpstr>
      <vt:lpstr>Repaso de los Aspectos Generales</vt:lpstr>
      <vt:lpstr>Repaso de los Aspectos Generales</vt:lpstr>
      <vt:lpstr>Repaso de los Aspectos Generales</vt:lpstr>
      <vt:lpstr>Resumen de Respuestas</vt:lpstr>
      <vt:lpstr>¿Preguntas?</vt:lpstr>
      <vt:lpstr>Florida-Friendly Best Management Practices for Protection of Water Resources by the Green Industries </vt:lpstr>
      <vt:lpstr>Repaso de Céspedes y Jardines</vt:lpstr>
      <vt:lpstr>Repaso de Céspedes y Jardines</vt:lpstr>
      <vt:lpstr>Repaso de Céspedes y Jardines</vt:lpstr>
      <vt:lpstr>Repaso de Céspedes y Jardines</vt:lpstr>
      <vt:lpstr>Repaso de Céspedes y Jardines</vt:lpstr>
      <vt:lpstr>Repaso de Céspedes y Jardines</vt:lpstr>
      <vt:lpstr>Repaso de Céspedes y Jardines</vt:lpstr>
      <vt:lpstr>Repaso de Céspedes y Jardines</vt:lpstr>
      <vt:lpstr>Repaso de Céspedes y Jardines</vt:lpstr>
      <vt:lpstr>Repaso de Céspedes y Jardines</vt:lpstr>
      <vt:lpstr>Repaso de Céspedes y Jardines</vt:lpstr>
      <vt:lpstr>Repaso de Céspedes y Jardines</vt:lpstr>
      <vt:lpstr>Resumen de Respuestas </vt:lpstr>
      <vt:lpstr>¿Preguntas?</vt:lpstr>
      <vt:lpstr>Florida-Friendly Best Management Practices for Protection of Water Resources by the Green Industries </vt:lpstr>
      <vt:lpstr>Repaso de Irrigación</vt:lpstr>
      <vt:lpstr>Repaso de Irrigación</vt:lpstr>
      <vt:lpstr>Repaso de Irrigación</vt:lpstr>
      <vt:lpstr>Repaso de Irrigación</vt:lpstr>
      <vt:lpstr>Repaso de Irrigación</vt:lpstr>
      <vt:lpstr>Repaso de Irrigación</vt:lpstr>
      <vt:lpstr>Repaso de Irrigación</vt:lpstr>
      <vt:lpstr>Repaso de Irrigación</vt:lpstr>
      <vt:lpstr>Repaso de Irrigación</vt:lpstr>
      <vt:lpstr>Repaso de Irrigación</vt:lpstr>
      <vt:lpstr>Repaso de Irrigación</vt:lpstr>
      <vt:lpstr>Repaso de Irrigación</vt:lpstr>
      <vt:lpstr>Repaso de Irrigación</vt:lpstr>
      <vt:lpstr>Repaso de Irrigación</vt:lpstr>
      <vt:lpstr>Repaso de Irrigación</vt:lpstr>
      <vt:lpstr>Resumen de Respuestas </vt:lpstr>
      <vt:lpstr>¿Preguntas?</vt:lpstr>
      <vt:lpstr>Florida-Friendly Best Management Practices for Protection of Water Resources by the Green Industries </vt:lpstr>
      <vt:lpstr>Repaso de Fertilizante</vt:lpstr>
      <vt:lpstr>Repaso de Fertilizante</vt:lpstr>
      <vt:lpstr>Repaso de Fertilizante</vt:lpstr>
      <vt:lpstr>Repaso de Fertilizante</vt:lpstr>
      <vt:lpstr>Repaso de Fertilizante</vt:lpstr>
      <vt:lpstr>Repaso de Fertilizante</vt:lpstr>
      <vt:lpstr>Repaso de Fertilizante</vt:lpstr>
      <vt:lpstr>Repaso de Fertilizante</vt:lpstr>
      <vt:lpstr>Repaso de Fertilizante</vt:lpstr>
      <vt:lpstr>Repaso de Fertilizante</vt:lpstr>
      <vt:lpstr>Repaso de Fertilizante</vt:lpstr>
      <vt:lpstr>Repaso de Fertilizante</vt:lpstr>
      <vt:lpstr>Repaso de Fertilizante</vt:lpstr>
      <vt:lpstr>Repaso de Fertilizante</vt:lpstr>
      <vt:lpstr>Repaso de Fertilizante</vt:lpstr>
      <vt:lpstr>Repaso de Fertilizante</vt:lpstr>
      <vt:lpstr>Resumen de Respuestas </vt:lpstr>
      <vt:lpstr>¿Preguntas?</vt:lpstr>
      <vt:lpstr>Florida-Friendly Best Management Practices for Protection of Water Resources by the Green Industries </vt:lpstr>
      <vt:lpstr>Repaso de Pesticida (IPM)</vt:lpstr>
      <vt:lpstr>Repaso de Pesticida (IPM)</vt:lpstr>
      <vt:lpstr>Repaso de Pesticida (IPM)</vt:lpstr>
      <vt:lpstr>Repaso de Pesticida (IPM)</vt:lpstr>
      <vt:lpstr>Repaso de Pesticida (IPM)</vt:lpstr>
      <vt:lpstr>Repaso de Pesticida (IPM)</vt:lpstr>
      <vt:lpstr>Repaso de Pesticida (IPM)</vt:lpstr>
      <vt:lpstr>Repaso de Pesticida (IPM)</vt:lpstr>
      <vt:lpstr>Repaso de Pesticida (IPM)</vt:lpstr>
      <vt:lpstr>Repaso de Pesticida (IPM)</vt:lpstr>
      <vt:lpstr>Repaso de Pesticida (IPM)</vt:lpstr>
      <vt:lpstr>Repaso de Pesticida (IPM)</vt:lpstr>
      <vt:lpstr>Repaso de Pesticida (IPM)</vt:lpstr>
      <vt:lpstr>Repaso de Pesticida (IPM)</vt:lpstr>
      <vt:lpstr>Resumen de Respuestas </vt:lpstr>
      <vt:lpstr>¿Preguntas?</vt:lpstr>
    </vt:vector>
  </TitlesOfParts>
  <Company>UF/IFAS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Review</dc:title>
  <dc:creator>Don Rainey</dc:creator>
  <cp:lastModifiedBy>Bain, CJ</cp:lastModifiedBy>
  <cp:revision>21</cp:revision>
  <dcterms:created xsi:type="dcterms:W3CDTF">2013-02-08T13:30:57Z</dcterms:created>
  <dcterms:modified xsi:type="dcterms:W3CDTF">2014-08-29T20:39:38Z</dcterms:modified>
</cp:coreProperties>
</file>